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60" r:id="rId4"/>
    <p:sldId id="261" r:id="rId5"/>
    <p:sldId id="262" r:id="rId6"/>
    <p:sldId id="277" r:id="rId7"/>
    <p:sldId id="263" r:id="rId8"/>
    <p:sldId id="264" r:id="rId9"/>
    <p:sldId id="265" r:id="rId10"/>
    <p:sldId id="266" r:id="rId11"/>
    <p:sldId id="267" r:id="rId12"/>
    <p:sldId id="268" r:id="rId13"/>
    <p:sldId id="269" r:id="rId14"/>
    <p:sldId id="270" r:id="rId15"/>
    <p:sldId id="271" r:id="rId16"/>
    <p:sldId id="272" r:id="rId17"/>
    <p:sldId id="273" r:id="rId18"/>
    <p:sldId id="278" r:id="rId19"/>
    <p:sldId id="279" r:id="rId20"/>
    <p:sldId id="257" r:id="rId21"/>
    <p:sldId id="25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hivguidelines.org/antiretroviral-therapy/cd4-and-viral-load-monitor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ivguidelines.org/antiretroviral-therapy/resources-care-providers/#tab_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linicalinfo.hiv.gov/en/guidelines/perinatal/whats-new-guidelin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hivguidelines.org/antiretroviral-therapy/resources-care-providers/#tab_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ivguidelines.org/antiretroviral-therapy/cd4-and-viral-load-monitoring/#tab_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hivguidelines.org/antiretroviral-therapy/resources-care-providers/#tab_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035170" y="2070340"/>
            <a:ext cx="9868619" cy="255984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Second-Line ART After Treatment Failure or for Regimen Simplification</a:t>
            </a:r>
          </a:p>
          <a:p>
            <a:pPr marL="0" indent="0" algn="ctr">
              <a:spcAft>
                <a:spcPts val="1800"/>
              </a:spcAft>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dirty="0"/>
              <a:t>January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20B3-970C-4B6E-926F-33E6947024FF}"/>
              </a:ext>
            </a:extLst>
          </p:cNvPr>
          <p:cNvSpPr>
            <a:spLocks noGrp="1"/>
          </p:cNvSpPr>
          <p:nvPr>
            <p:ph type="title"/>
          </p:nvPr>
        </p:nvSpPr>
        <p:spPr>
          <a:xfrm>
            <a:off x="674298" y="246212"/>
            <a:ext cx="10515600" cy="1325563"/>
          </a:xfrm>
        </p:spPr>
        <p:txBody>
          <a:bodyPr/>
          <a:lstStyle/>
          <a:p>
            <a:r>
              <a:rPr lang="en-US" dirty="0"/>
              <a:t>Recommendations: </a:t>
            </a:r>
            <a:br>
              <a:rPr lang="en-US" dirty="0"/>
            </a:br>
            <a:r>
              <a:rPr lang="en-US" dirty="0"/>
              <a:t>ART Changes to Address Drug Resistance</a:t>
            </a:r>
          </a:p>
        </p:txBody>
      </p:sp>
      <p:sp>
        <p:nvSpPr>
          <p:cNvPr id="3" name="Content Placeholder 2">
            <a:extLst>
              <a:ext uri="{FF2B5EF4-FFF2-40B4-BE49-F238E27FC236}">
                <a16:creationId xmlns:a16="http://schemas.microsoft.com/office/drawing/2014/main" id="{2B625656-615B-4222-9D85-CFE174150F39}"/>
              </a:ext>
            </a:extLst>
          </p:cNvPr>
          <p:cNvSpPr>
            <a:spLocks noGrp="1"/>
          </p:cNvSpPr>
          <p:nvPr>
            <p:ph idx="1"/>
          </p:nvPr>
        </p:nvSpPr>
        <p:spPr>
          <a:xfrm>
            <a:off x="838200" y="1751162"/>
            <a:ext cx="10515600" cy="4425801"/>
          </a:xfrm>
        </p:spPr>
        <p:txBody>
          <a:bodyPr>
            <a:normAutofit lnSpcReduction="10000"/>
          </a:bodyPr>
          <a:lstStyle/>
          <a:p>
            <a:pPr lvl="0"/>
            <a:r>
              <a:rPr lang="en-US" sz="2400" dirty="0"/>
              <a:t>When choosing a new ART regimen for a patient with drug-resistant virus, clinicians should: </a:t>
            </a:r>
          </a:p>
          <a:p>
            <a:pPr lvl="1"/>
            <a:r>
              <a:rPr lang="en-US" sz="2400" dirty="0"/>
              <a:t>Choose a regimen that is likely to fully suppress viral replication, even if it may require multi-tablet dosing. (A1) </a:t>
            </a:r>
          </a:p>
          <a:p>
            <a:pPr lvl="1"/>
            <a:r>
              <a:rPr lang="en-US" sz="2400" dirty="0"/>
              <a:t>Document and evaluate the importance of all RAMs and identify the most tolerable regimen to suppress drug-resistant HIV effectively. (A3)</a:t>
            </a:r>
          </a:p>
          <a:p>
            <a:pPr lvl="0"/>
            <a:r>
              <a:rPr lang="en-US" sz="2400" dirty="0"/>
              <a:t>Clinicians should address barriers to ART adherence that may have contributed to failure of a patient’s first-line regimen. (A2)</a:t>
            </a:r>
          </a:p>
          <a:p>
            <a:r>
              <a:rPr lang="en-US" sz="2400" dirty="0"/>
              <a:t>Clinicians should closely monitor the patient’s response to ART by obtaining an HIV RNA test within 4 weeks of a change in regimen and at least every 8 weeks thereafter until virologic suppression is achieved. (A3)</a:t>
            </a:r>
          </a:p>
          <a:p>
            <a:pPr lvl="1"/>
            <a:r>
              <a:rPr lang="en-US" sz="2400" dirty="0"/>
              <a:t>See the NYSDOH AI guideline </a:t>
            </a:r>
            <a:r>
              <a:rPr lang="en-US" sz="2400" dirty="0">
                <a:hlinkClick r:id="rId2"/>
              </a:rPr>
              <a:t>Virologic and Immunologic Monitoring in HIV Care</a:t>
            </a:r>
            <a:r>
              <a:rPr lang="en-US" sz="2400" dirty="0"/>
              <a:t>.</a:t>
            </a:r>
          </a:p>
          <a:p>
            <a:endParaRPr lang="en-US" dirty="0"/>
          </a:p>
        </p:txBody>
      </p:sp>
      <p:sp>
        <p:nvSpPr>
          <p:cNvPr id="4" name="Footer Placeholder 3">
            <a:extLst>
              <a:ext uri="{FF2B5EF4-FFF2-40B4-BE49-F238E27FC236}">
                <a16:creationId xmlns:a16="http://schemas.microsoft.com/office/drawing/2014/main" id="{19557F37-7166-4147-84C8-EB2610B283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E058A9-1B0C-493A-8DD9-8816C86164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9AD8735-FB0F-447D-B7DB-96D483C1A95F}"/>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2090842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20B3-970C-4B6E-926F-33E6947024FF}"/>
              </a:ext>
            </a:extLst>
          </p:cNvPr>
          <p:cNvSpPr>
            <a:spLocks noGrp="1"/>
          </p:cNvSpPr>
          <p:nvPr>
            <p:ph type="title"/>
          </p:nvPr>
        </p:nvSpPr>
        <p:spPr>
          <a:xfrm>
            <a:off x="448574" y="136525"/>
            <a:ext cx="10841966" cy="1325563"/>
          </a:xfrm>
        </p:spPr>
        <p:txBody>
          <a:bodyPr/>
          <a:lstStyle/>
          <a:p>
            <a:r>
              <a:rPr lang="en-US" dirty="0"/>
              <a:t>Recommendations: </a:t>
            </a:r>
            <a:br>
              <a:rPr lang="en-US" dirty="0"/>
            </a:br>
            <a:r>
              <a:rPr lang="en-US" dirty="0"/>
              <a:t>ART Changes to Address Drug Resistance</a:t>
            </a:r>
            <a:r>
              <a:rPr lang="en-US" sz="3600" b="0" dirty="0">
                <a:effectLst/>
              </a:rPr>
              <a:t>,</a:t>
            </a:r>
            <a:r>
              <a:rPr lang="en-US" sz="3600" b="0" dirty="0"/>
              <a:t> </a:t>
            </a:r>
            <a:r>
              <a:rPr lang="en-US" sz="3600" b="0" i="1" dirty="0">
                <a:effectLst/>
              </a:rPr>
              <a:t>continued</a:t>
            </a:r>
            <a:endParaRPr lang="en-US" b="0" i="1" dirty="0">
              <a:effectLst/>
            </a:endParaRPr>
          </a:p>
        </p:txBody>
      </p:sp>
      <p:sp>
        <p:nvSpPr>
          <p:cNvPr id="3" name="Content Placeholder 2">
            <a:extLst>
              <a:ext uri="{FF2B5EF4-FFF2-40B4-BE49-F238E27FC236}">
                <a16:creationId xmlns:a16="http://schemas.microsoft.com/office/drawing/2014/main" id="{2B625656-615B-4222-9D85-CFE174150F39}"/>
              </a:ext>
            </a:extLst>
          </p:cNvPr>
          <p:cNvSpPr>
            <a:spLocks noGrp="1"/>
          </p:cNvSpPr>
          <p:nvPr>
            <p:ph idx="1"/>
          </p:nvPr>
        </p:nvSpPr>
        <p:spPr>
          <a:xfrm>
            <a:off x="448574" y="1380226"/>
            <a:ext cx="10905226" cy="5112649"/>
          </a:xfrm>
        </p:spPr>
        <p:txBody>
          <a:bodyPr>
            <a:normAutofit fontScale="92500" lnSpcReduction="20000"/>
          </a:bodyPr>
          <a:lstStyle/>
          <a:p>
            <a:pPr lvl="0">
              <a:lnSpc>
                <a:spcPct val="120000"/>
              </a:lnSpc>
              <a:spcBef>
                <a:spcPts val="300"/>
              </a:spcBef>
              <a:spcAft>
                <a:spcPts val="300"/>
              </a:spcAft>
            </a:pPr>
            <a:r>
              <a:rPr lang="en-US" sz="2000" dirty="0"/>
              <a:t>In constructing a new regimen to replace a failed ART regimen, the clinician should: </a:t>
            </a:r>
          </a:p>
          <a:p>
            <a:pPr lvl="1">
              <a:lnSpc>
                <a:spcPct val="120000"/>
              </a:lnSpc>
              <a:spcBef>
                <a:spcPts val="300"/>
              </a:spcBef>
              <a:spcAft>
                <a:spcPts val="300"/>
              </a:spcAft>
            </a:pPr>
            <a:r>
              <a:rPr lang="en-US" sz="2000" dirty="0"/>
              <a:t>Review all prior genotype or phenotype resistance assay results that are retrievable and previous instances of virologic treatment failure to assist in identifying potentially active medications. (A2)</a:t>
            </a:r>
          </a:p>
          <a:p>
            <a:pPr lvl="1">
              <a:lnSpc>
                <a:spcPct val="120000"/>
              </a:lnSpc>
              <a:spcBef>
                <a:spcPts val="300"/>
              </a:spcBef>
              <a:spcAft>
                <a:spcPts val="300"/>
              </a:spcAft>
            </a:pPr>
            <a:r>
              <a:rPr lang="en-US" sz="2000" dirty="0"/>
              <a:t>Select agents to which the patient is naive or active second-generation agents within a previously prescribed class to avoid potential within-class cross-resistance. (A2) </a:t>
            </a:r>
          </a:p>
          <a:p>
            <a:pPr lvl="1">
              <a:lnSpc>
                <a:spcPct val="120000"/>
              </a:lnSpc>
              <a:spcBef>
                <a:spcPts val="300"/>
              </a:spcBef>
              <a:spcAft>
                <a:spcPts val="300"/>
              </a:spcAft>
            </a:pPr>
            <a:r>
              <a:rPr lang="en-US" sz="2000" dirty="0"/>
              <a:t>Select a regimen containing an agent with a high barrier to resistance, such as DRV, DTG, or BIC, if the M184V RAM is present and FTC/3TC will be used in conjunction with TAF/TDF. (A*)</a:t>
            </a:r>
          </a:p>
          <a:p>
            <a:pPr lvl="1">
              <a:lnSpc>
                <a:spcPct val="120000"/>
              </a:lnSpc>
              <a:spcBef>
                <a:spcPts val="300"/>
              </a:spcBef>
              <a:spcAft>
                <a:spcPts val="300"/>
              </a:spcAft>
            </a:pPr>
            <a:r>
              <a:rPr lang="en-US" sz="2000" dirty="0"/>
              <a:t>Avoid monotherapy (i.e., an ART regimen with fewer than 2 fully active agents). (A1) </a:t>
            </a:r>
          </a:p>
          <a:p>
            <a:pPr lvl="1">
              <a:lnSpc>
                <a:spcPct val="120000"/>
              </a:lnSpc>
              <a:spcBef>
                <a:spcPts val="300"/>
              </a:spcBef>
              <a:spcAft>
                <a:spcPts val="300"/>
              </a:spcAft>
            </a:pPr>
            <a:r>
              <a:rPr lang="en-US" sz="2000" dirty="0"/>
              <a:t>Choose the equivalent of 3 fully active ARVs; a 2-drug regimen may be prescribed when both are fully active and at least 1 is an agent with a high resistance barrier, i.e., a boosted PI or a second-generation INSTI. (A2)</a:t>
            </a:r>
          </a:p>
          <a:p>
            <a:pPr lvl="1">
              <a:lnSpc>
                <a:spcPct val="120000"/>
              </a:lnSpc>
              <a:spcBef>
                <a:spcPts val="300"/>
              </a:spcBef>
              <a:spcAft>
                <a:spcPts val="300"/>
              </a:spcAft>
            </a:pPr>
            <a:r>
              <a:rPr lang="en-US" sz="2000" dirty="0"/>
              <a:t>Consult with an </a:t>
            </a:r>
            <a:r>
              <a:rPr lang="en-US" sz="2000" dirty="0">
                <a:hlinkClick r:id="rId2"/>
              </a:rPr>
              <a:t>experienced HIV care provider</a:t>
            </a:r>
            <a:r>
              <a:rPr lang="en-US" sz="2000" dirty="0"/>
              <a:t> when planning treatment regimens for patients with multiclass drug-resistant virus. (A3)</a:t>
            </a:r>
          </a:p>
          <a:p>
            <a:pPr lvl="1">
              <a:lnSpc>
                <a:spcPct val="120000"/>
              </a:lnSpc>
              <a:spcBef>
                <a:spcPts val="300"/>
              </a:spcBef>
              <a:spcAft>
                <a:spcPts val="300"/>
              </a:spcAft>
            </a:pPr>
            <a:r>
              <a:rPr lang="en-US" sz="2000" dirty="0"/>
              <a:t>If a patient has chronic HBV infection, include TAF/TDF in conjunction with 3TC/FTC or another agent with activity against HBV (e.g., ETV) in the patient’s ART regimen. (A2)</a:t>
            </a:r>
          </a:p>
        </p:txBody>
      </p:sp>
      <p:sp>
        <p:nvSpPr>
          <p:cNvPr id="4" name="Footer Placeholder 3">
            <a:extLst>
              <a:ext uri="{FF2B5EF4-FFF2-40B4-BE49-F238E27FC236}">
                <a16:creationId xmlns:a16="http://schemas.microsoft.com/office/drawing/2014/main" id="{19557F37-7166-4147-84C8-EB2610B283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E058A9-1B0C-493A-8DD9-8816C86164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9AD8735-FB0F-447D-B7DB-96D483C1A95F}"/>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692378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CD9D-5870-4D6E-B968-8E299DC8F9E4}"/>
              </a:ext>
            </a:extLst>
          </p:cNvPr>
          <p:cNvSpPr>
            <a:spLocks noGrp="1"/>
          </p:cNvSpPr>
          <p:nvPr>
            <p:ph type="title"/>
          </p:nvPr>
        </p:nvSpPr>
        <p:spPr>
          <a:xfrm>
            <a:off x="707367" y="334933"/>
            <a:ext cx="10991491" cy="861190"/>
          </a:xfrm>
        </p:spPr>
        <p:txBody>
          <a:bodyPr>
            <a:normAutofit/>
          </a:bodyPr>
          <a:lstStyle/>
          <a:p>
            <a:r>
              <a:rPr lang="en-US" dirty="0">
                <a:effectLst>
                  <a:outerShdw blurRad="38100" dist="38100" dir="2700000" algn="tl">
                    <a:srgbClr val="000000">
                      <a:alpha val="43137"/>
                    </a:srgbClr>
                  </a:outerShdw>
                </a:effectLst>
              </a:rPr>
              <a:t>ARVs by Level of Genetic Barrier to Resistance</a:t>
            </a:r>
          </a:p>
        </p:txBody>
      </p:sp>
      <p:sp>
        <p:nvSpPr>
          <p:cNvPr id="4" name="Footer Placeholder 3">
            <a:extLst>
              <a:ext uri="{FF2B5EF4-FFF2-40B4-BE49-F238E27FC236}">
                <a16:creationId xmlns:a16="http://schemas.microsoft.com/office/drawing/2014/main" id="{752ACE42-FF2F-4F61-891E-57599CF084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74529D-92B1-4F4F-B588-9B20008C328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66168BE-C850-488C-A0B9-F6E324C6825F}"/>
              </a:ext>
            </a:extLst>
          </p:cNvPr>
          <p:cNvSpPr>
            <a:spLocks noGrp="1"/>
          </p:cNvSpPr>
          <p:nvPr>
            <p:ph type="dt" sz="half" idx="2"/>
          </p:nvPr>
        </p:nvSpPr>
        <p:spPr>
          <a:xfrm>
            <a:off x="838200" y="6442469"/>
            <a:ext cx="2743200" cy="365125"/>
          </a:xfrm>
        </p:spPr>
        <p:txBody>
          <a:bodyPr/>
          <a:lstStyle/>
          <a:p>
            <a:r>
              <a:rPr lang="en-US" dirty="0"/>
              <a:t>January 2023</a:t>
            </a:r>
          </a:p>
          <a:p>
            <a:endParaRPr lang="en-US" dirty="0"/>
          </a:p>
        </p:txBody>
      </p:sp>
      <p:graphicFrame>
        <p:nvGraphicFramePr>
          <p:cNvPr id="7" name="Content Placeholder 6">
            <a:extLst>
              <a:ext uri="{FF2B5EF4-FFF2-40B4-BE49-F238E27FC236}">
                <a16:creationId xmlns:a16="http://schemas.microsoft.com/office/drawing/2014/main" id="{1C4F8B8E-B53C-41FB-91CE-C16637D37BA5}"/>
              </a:ext>
            </a:extLst>
          </p:cNvPr>
          <p:cNvGraphicFramePr>
            <a:graphicFrameLocks noGrp="1"/>
          </p:cNvGraphicFramePr>
          <p:nvPr>
            <p:ph idx="1"/>
            <p:extLst>
              <p:ext uri="{D42A27DB-BD31-4B8C-83A1-F6EECF244321}">
                <p14:modId xmlns:p14="http://schemas.microsoft.com/office/powerpoint/2010/main" val="1739435959"/>
              </p:ext>
            </p:extLst>
          </p:nvPr>
        </p:nvGraphicFramePr>
        <p:xfrm>
          <a:off x="707367" y="1318561"/>
          <a:ext cx="9998016" cy="4495151"/>
        </p:xfrm>
        <a:graphic>
          <a:graphicData uri="http://schemas.openxmlformats.org/drawingml/2006/table">
            <a:tbl>
              <a:tblPr firstRow="1" bandRow="1">
                <a:tableStyleId>{5940675A-B579-460E-94D1-54222C63F5DA}</a:tableStyleId>
              </a:tblPr>
              <a:tblGrid>
                <a:gridCol w="3332672">
                  <a:extLst>
                    <a:ext uri="{9D8B030D-6E8A-4147-A177-3AD203B41FA5}">
                      <a16:colId xmlns:a16="http://schemas.microsoft.com/office/drawing/2014/main" val="2965091158"/>
                    </a:ext>
                  </a:extLst>
                </a:gridCol>
                <a:gridCol w="3332672">
                  <a:extLst>
                    <a:ext uri="{9D8B030D-6E8A-4147-A177-3AD203B41FA5}">
                      <a16:colId xmlns:a16="http://schemas.microsoft.com/office/drawing/2014/main" val="1943214951"/>
                    </a:ext>
                  </a:extLst>
                </a:gridCol>
                <a:gridCol w="3332672">
                  <a:extLst>
                    <a:ext uri="{9D8B030D-6E8A-4147-A177-3AD203B41FA5}">
                      <a16:colId xmlns:a16="http://schemas.microsoft.com/office/drawing/2014/main" val="2036904806"/>
                    </a:ext>
                  </a:extLst>
                </a:gridCol>
              </a:tblGrid>
              <a:tr h="643141">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Low Resistance </a:t>
                      </a:r>
                    </a:p>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(single mutation)</a:t>
                      </a:r>
                      <a:endParaRPr lang="en-US" sz="2000" dirty="0">
                        <a:solidFill>
                          <a:schemeClr val="bg1"/>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solidFill>
                      <a:srgbClr val="523178"/>
                    </a:solidFill>
                  </a:tcPr>
                </a:tc>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Intermediate Resistance </a:t>
                      </a:r>
                    </a:p>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(1 or 2 mutations)</a:t>
                      </a:r>
                      <a:endParaRPr lang="en-US" sz="2000" dirty="0">
                        <a:solidFill>
                          <a:schemeClr val="bg1"/>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solidFill>
                      <a:srgbClr val="523178"/>
                    </a:solidFill>
                  </a:tcPr>
                </a:tc>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High Resistance </a:t>
                      </a:r>
                    </a:p>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(&gt;2 mutations)</a:t>
                      </a:r>
                      <a:endParaRPr lang="en-US" sz="2000" dirty="0">
                        <a:solidFill>
                          <a:schemeClr val="bg1"/>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solidFill>
                      <a:srgbClr val="523178"/>
                    </a:solidFill>
                  </a:tcPr>
                </a:tc>
                <a:extLst>
                  <a:ext uri="{0D108BD9-81ED-4DB2-BD59-A6C34878D82A}">
                    <a16:rowId xmlns:a16="http://schemas.microsoft.com/office/drawing/2014/main" val="1391323950"/>
                  </a:ext>
                </a:extLst>
              </a:tr>
              <a:tr h="3197367">
                <a:tc>
                  <a:txBody>
                    <a:bodyPr/>
                    <a:lstStyle/>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Lamivudine</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Emtricitabine</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Efavirenz</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Nevirapine</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Rilpivirine</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Raltegravir</a:t>
                      </a:r>
                    </a:p>
                    <a:p>
                      <a:pPr marL="342900" indent="-342900">
                        <a:buFont typeface="Arial" panose="020B0604020202020204" pitchFamily="34" charset="0"/>
                        <a:buChar char="•"/>
                      </a:pPr>
                      <a:r>
                        <a:rPr lang="en-US" sz="2000" kern="1200" dirty="0">
                          <a:solidFill>
                            <a:schemeClr val="tx1"/>
                          </a:solidFill>
                          <a:effectLst/>
                          <a:latin typeface="+mn-lt"/>
                          <a:ea typeface="+mn-ea"/>
                          <a:cs typeface="+mn-cs"/>
                        </a:rPr>
                        <a:t>Elvitegravir</a:t>
                      </a:r>
                      <a:endParaRPr lang="en-US" sz="20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tc>
                <a:tc>
                  <a:txBody>
                    <a:bodyPr/>
                    <a:lstStyle/>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Tenofovir disoproxil fumarate</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Tenofovir alafenamide</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Zidovudine</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Abacavir</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Doravirine</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Cabotegravir</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Fostemsavir</a:t>
                      </a:r>
                    </a:p>
                    <a:p>
                      <a:pPr marL="342900" indent="-342900">
                        <a:buFont typeface="Arial" panose="020B0604020202020204" pitchFamily="34" charset="0"/>
                        <a:buChar char="•"/>
                      </a:pPr>
                      <a:r>
                        <a:rPr lang="en-US" sz="2000" kern="1200" dirty="0">
                          <a:solidFill>
                            <a:schemeClr val="tx1"/>
                          </a:solidFill>
                          <a:effectLst/>
                          <a:latin typeface="+mn-lt"/>
                          <a:ea typeface="+mn-ea"/>
                          <a:cs typeface="+mn-cs"/>
                        </a:rPr>
                        <a:t>Enfuvirtide</a:t>
                      </a:r>
                      <a:endParaRPr lang="en-US" sz="2000" dirty="0">
                        <a:solidFill>
                          <a:srgbClr val="000000"/>
                        </a:solidFill>
                        <a:effectLst/>
                        <a:latin typeface="Calibri" panose="020F0502020204030204" pitchFamily="34" charset="0"/>
                        <a:ea typeface="+mn-ea"/>
                      </a:endParaRPr>
                    </a:p>
                  </a:txBody>
                  <a:tcPr marL="68580" marR="68580" marT="0" marB="0"/>
                </a:tc>
                <a:tc>
                  <a:txBody>
                    <a:bodyPr/>
                    <a:lstStyle/>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Etravirine</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Dolutegravir</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Bictegravir</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Darunavir (combined with ritonavir or cobicistat)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tx1"/>
                          </a:solidFill>
                          <a:effectLst/>
                          <a:latin typeface="+mn-lt"/>
                          <a:ea typeface="+mn-ea"/>
                          <a:cs typeface="+mn-cs"/>
                        </a:rPr>
                        <a:t>Atazanavir (combined with ritonavir or cobicistat)</a:t>
                      </a:r>
                    </a:p>
                    <a:p>
                      <a:pPr marL="342900" indent="-342900">
                        <a:buFont typeface="Arial" panose="020B0604020202020204" pitchFamily="34" charset="0"/>
                        <a:buChar char="•"/>
                      </a:pPr>
                      <a:r>
                        <a:rPr lang="en-US" sz="2000" kern="1200" dirty="0">
                          <a:solidFill>
                            <a:schemeClr val="tx1"/>
                          </a:solidFill>
                          <a:effectLst/>
                          <a:latin typeface="+mn-lt"/>
                          <a:ea typeface="+mn-ea"/>
                          <a:cs typeface="+mn-cs"/>
                        </a:rPr>
                        <a:t>Maraviroc</a:t>
                      </a:r>
                      <a:endParaRPr lang="en-US" sz="2000" dirty="0">
                        <a:solidFill>
                          <a:srgbClr val="000000"/>
                        </a:solidFill>
                        <a:effectLst/>
                        <a:latin typeface="Calibri" panose="020F0502020204030204" pitchFamily="34" charset="0"/>
                        <a:ea typeface="Arial" panose="020B0604020202020204" pitchFamily="34" charset="0"/>
                      </a:endParaRPr>
                    </a:p>
                  </a:txBody>
                  <a:tcPr marL="68580" marR="68580" marT="0" marB="0"/>
                </a:tc>
                <a:extLst>
                  <a:ext uri="{0D108BD9-81ED-4DB2-BD59-A6C34878D82A}">
                    <a16:rowId xmlns:a16="http://schemas.microsoft.com/office/drawing/2014/main" val="4279552632"/>
                  </a:ext>
                </a:extLst>
              </a:tr>
              <a:tr h="611984">
                <a:tc gridSpan="3">
                  <a:txBody>
                    <a:bodyPr/>
                    <a:lstStyle/>
                    <a:p>
                      <a:pPr marL="0" marR="0">
                        <a:spcBef>
                          <a:spcPts val="0"/>
                        </a:spcBef>
                        <a:spcAft>
                          <a:spcPts val="0"/>
                        </a:spcAft>
                      </a:pPr>
                      <a:r>
                        <a:rPr lang="en-US" sz="1800" b="1" dirty="0">
                          <a:effectLst/>
                          <a:latin typeface="Calibri" panose="020F0502020204030204" pitchFamily="34" charset="0"/>
                          <a:ea typeface="Arial" panose="020B0604020202020204" pitchFamily="34" charset="0"/>
                          <a:cs typeface="Calibri" panose="020F0502020204030204" pitchFamily="34" charset="0"/>
                        </a:rPr>
                        <a:t>Note: </a:t>
                      </a:r>
                      <a:r>
                        <a:rPr lang="en-US" sz="1800" dirty="0">
                          <a:effectLst/>
                          <a:latin typeface="Calibri" panose="020F0502020204030204" pitchFamily="34" charset="0"/>
                          <a:ea typeface="Arial" panose="020B0604020202020204" pitchFamily="34" charset="0"/>
                          <a:cs typeface="Calibri" panose="020F0502020204030204" pitchFamily="34" charset="0"/>
                        </a:rPr>
                        <a:t>For group M, subtype B HIV</a:t>
                      </a:r>
                    </a:p>
                  </a:txBody>
                  <a:tcPr marL="68580" marR="68580" marT="0" marB="0"/>
                </a:tc>
                <a:tc hMerge="1">
                  <a:txBody>
                    <a:bodyPr/>
                    <a:lstStyle/>
                    <a:p>
                      <a:pPr marL="285750" marR="0" lvl="0" indent="-285750">
                        <a:spcBef>
                          <a:spcPts val="300"/>
                        </a:spcBef>
                        <a:spcAft>
                          <a:spcPts val="300"/>
                        </a:spcAft>
                        <a:buSzPct val="100000"/>
                        <a:buFont typeface="Arial" panose="020B0604020202020204" pitchFamily="34" charset="0"/>
                        <a:buChar char="•"/>
                      </a:pPr>
                      <a:endParaRPr lang="en-US" sz="1400" dirty="0">
                        <a:solidFill>
                          <a:srgbClr val="000000"/>
                        </a:solidFill>
                        <a:effectLst/>
                        <a:latin typeface="Calibri" panose="020F0502020204030204" pitchFamily="34" charset="0"/>
                        <a:ea typeface="Arial" panose="020B0604020202020204" pitchFamily="34" charset="0"/>
                      </a:endParaRPr>
                    </a:p>
                  </a:txBody>
                  <a:tcPr marL="68580" marR="68580" marT="0" marB="0"/>
                </a:tc>
                <a:tc hMerge="1">
                  <a:txBody>
                    <a:bodyPr/>
                    <a:lstStyle/>
                    <a:p>
                      <a:pPr marL="285750" marR="0" lvl="0" indent="-285750">
                        <a:spcBef>
                          <a:spcPts val="300"/>
                        </a:spcBef>
                        <a:spcAft>
                          <a:spcPts val="300"/>
                        </a:spcAft>
                        <a:buSzPct val="100000"/>
                        <a:buFont typeface="Arial" panose="020B0604020202020204" pitchFamily="34" charset="0"/>
                        <a:buChar char="•"/>
                      </a:pPr>
                      <a:endParaRPr lang="en-US" sz="1400" dirty="0">
                        <a:solidFill>
                          <a:srgbClr val="000000"/>
                        </a:solidFill>
                        <a:effectLst/>
                        <a:latin typeface="Calibri" panose="020F0502020204030204" pitchFamily="34" charset="0"/>
                        <a:ea typeface="Arial" panose="020B0604020202020204" pitchFamily="34" charset="0"/>
                      </a:endParaRPr>
                    </a:p>
                  </a:txBody>
                  <a:tcPr marL="68580" marR="68580" marT="0" marB="0"/>
                </a:tc>
                <a:extLst>
                  <a:ext uri="{0D108BD9-81ED-4DB2-BD59-A6C34878D82A}">
                    <a16:rowId xmlns:a16="http://schemas.microsoft.com/office/drawing/2014/main" val="3964962726"/>
                  </a:ext>
                </a:extLst>
              </a:tr>
            </a:tbl>
          </a:graphicData>
        </a:graphic>
      </p:graphicFrame>
    </p:spTree>
    <p:extLst>
      <p:ext uri="{BB962C8B-B14F-4D97-AF65-F5344CB8AC3E}">
        <p14:creationId xmlns:p14="http://schemas.microsoft.com/office/powerpoint/2010/main" val="3102012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20B3-970C-4B6E-926F-33E6947024FF}"/>
              </a:ext>
            </a:extLst>
          </p:cNvPr>
          <p:cNvSpPr>
            <a:spLocks noGrp="1"/>
          </p:cNvSpPr>
          <p:nvPr>
            <p:ph type="title"/>
          </p:nvPr>
        </p:nvSpPr>
        <p:spPr>
          <a:xfrm>
            <a:off x="448574" y="136525"/>
            <a:ext cx="10841966" cy="1325563"/>
          </a:xfrm>
        </p:spPr>
        <p:txBody>
          <a:bodyPr/>
          <a:lstStyle/>
          <a:p>
            <a:r>
              <a:rPr lang="en-US" dirty="0"/>
              <a:t>ARV Classes in Order of Position in Interruption </a:t>
            </a:r>
            <a:br>
              <a:rPr lang="en-US" dirty="0"/>
            </a:br>
            <a:r>
              <a:rPr lang="en-US" dirty="0"/>
              <a:t>of HIV Life Cycle</a:t>
            </a:r>
            <a:endParaRPr lang="en-US" b="0" i="1" dirty="0">
              <a:effectLst/>
            </a:endParaRPr>
          </a:p>
        </p:txBody>
      </p:sp>
      <p:sp>
        <p:nvSpPr>
          <p:cNvPr id="3" name="Content Placeholder 2">
            <a:extLst>
              <a:ext uri="{FF2B5EF4-FFF2-40B4-BE49-F238E27FC236}">
                <a16:creationId xmlns:a16="http://schemas.microsoft.com/office/drawing/2014/main" id="{2B625656-615B-4222-9D85-CFE174150F39}"/>
              </a:ext>
            </a:extLst>
          </p:cNvPr>
          <p:cNvSpPr>
            <a:spLocks noGrp="1"/>
          </p:cNvSpPr>
          <p:nvPr>
            <p:ph idx="1"/>
          </p:nvPr>
        </p:nvSpPr>
        <p:spPr>
          <a:xfrm>
            <a:off x="448574" y="1462088"/>
            <a:ext cx="10905226" cy="5112649"/>
          </a:xfrm>
        </p:spPr>
        <p:txBody>
          <a:bodyPr>
            <a:normAutofit lnSpcReduction="10000"/>
          </a:bodyPr>
          <a:lstStyle/>
          <a:p>
            <a:pPr lvl="0"/>
            <a:r>
              <a:rPr lang="en-US" sz="2400" b="1" dirty="0"/>
              <a:t>Attachment inhibitors:</a:t>
            </a:r>
            <a:r>
              <a:rPr lang="en-US" sz="2400" dirty="0"/>
              <a:t> Fostemsavir (FTR; Rukobia), ibalizumab (IBA; Trogarzo) </a:t>
            </a:r>
          </a:p>
          <a:p>
            <a:pPr lvl="0"/>
            <a:r>
              <a:rPr lang="en-US" sz="2400" b="1" dirty="0"/>
              <a:t>Coreceptor antagonist:</a:t>
            </a:r>
            <a:r>
              <a:rPr lang="en-US" sz="2400" dirty="0"/>
              <a:t> Maraviroc (MVC; Selzentry)</a:t>
            </a:r>
          </a:p>
          <a:p>
            <a:pPr lvl="0"/>
            <a:r>
              <a:rPr lang="en-US" sz="2400" b="1" dirty="0"/>
              <a:t>Fusion inhibitor:</a:t>
            </a:r>
            <a:r>
              <a:rPr lang="en-US" sz="2400" dirty="0"/>
              <a:t> Enfuvirtide (T20; Fuzeon)</a:t>
            </a:r>
          </a:p>
          <a:p>
            <a:pPr lvl="0"/>
            <a:r>
              <a:rPr lang="es-ES" sz="2400" b="1" dirty="0"/>
              <a:t>Capsid </a:t>
            </a:r>
            <a:r>
              <a:rPr lang="en-US" sz="2400" b="1" dirty="0"/>
              <a:t>inhibitor</a:t>
            </a:r>
            <a:r>
              <a:rPr lang="es-ES" sz="2400" b="1" dirty="0"/>
              <a:t>:</a:t>
            </a:r>
            <a:r>
              <a:rPr lang="es-ES" sz="2400" dirty="0"/>
              <a:t> Lenacapavir (LEN, Sunlenca)</a:t>
            </a:r>
            <a:endParaRPr lang="en-US" sz="2400" dirty="0"/>
          </a:p>
          <a:p>
            <a:pPr lvl="0"/>
            <a:r>
              <a:rPr lang="en-US" sz="2400" b="1" dirty="0"/>
              <a:t>Nucleoside/nucleotide reverse transcriptase inhibitors:</a:t>
            </a:r>
            <a:r>
              <a:rPr lang="en-US" sz="2400" dirty="0"/>
              <a:t> Abacavir (ABC; Ziagen), emtricitabine (FTC; Emtriva), lamivudine (3TC; Epivir), tenofovir (TFV) </a:t>
            </a:r>
          </a:p>
          <a:p>
            <a:pPr lvl="0"/>
            <a:r>
              <a:rPr lang="en-US" sz="2400" b="1" dirty="0"/>
              <a:t>Non-nucleoside reverse transcriptase inhibitors:</a:t>
            </a:r>
            <a:r>
              <a:rPr lang="en-US" sz="2400" dirty="0"/>
              <a:t> Doravirine (DOR; Pifeltro), efavirenz (EFV; Sustiva), etravirine (ETR; Intelence), rilpivirine (RPV; Edurant)</a:t>
            </a:r>
          </a:p>
          <a:p>
            <a:pPr lvl="0"/>
            <a:r>
              <a:rPr lang="en-US" sz="2400" b="1" dirty="0"/>
              <a:t>Integrase strand transfer inhibitors:</a:t>
            </a:r>
            <a:r>
              <a:rPr lang="en-US" sz="2400" dirty="0"/>
              <a:t> Bictegravir (BIC; Biktarvy), dolutegravir (DTG; Tivicay), raltegravir (RAL; Isentress), elvitegravir/cobicistat (EVG/COBI; Genvoya or Stribild), cabotegravir (CAB; Cabenuva)</a:t>
            </a:r>
          </a:p>
          <a:p>
            <a:r>
              <a:rPr lang="en-US" sz="2400" b="1" dirty="0"/>
              <a:t>Protease inhibitors:</a:t>
            </a:r>
            <a:r>
              <a:rPr lang="en-US" sz="2400" dirty="0"/>
              <a:t> Atazanavir (ATZ; Reyataz), darunavir (DRV; Prezista), ritonavir (RTV; Norvir; as a pharmacokinetic booster), tipranavir (TPV; Aptivus)</a:t>
            </a:r>
            <a:endParaRPr lang="en-US" sz="1800" dirty="0"/>
          </a:p>
        </p:txBody>
      </p:sp>
      <p:sp>
        <p:nvSpPr>
          <p:cNvPr id="4" name="Footer Placeholder 3">
            <a:extLst>
              <a:ext uri="{FF2B5EF4-FFF2-40B4-BE49-F238E27FC236}">
                <a16:creationId xmlns:a16="http://schemas.microsoft.com/office/drawing/2014/main" id="{19557F37-7166-4147-84C8-EB2610B283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E058A9-1B0C-493A-8DD9-8816C86164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9AD8735-FB0F-447D-B7DB-96D483C1A95F}"/>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1488287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CD9D-5870-4D6E-B968-8E299DC8F9E4}"/>
              </a:ext>
            </a:extLst>
          </p:cNvPr>
          <p:cNvSpPr>
            <a:spLocks noGrp="1"/>
          </p:cNvSpPr>
          <p:nvPr>
            <p:ph type="title"/>
          </p:nvPr>
        </p:nvSpPr>
        <p:spPr>
          <a:xfrm>
            <a:off x="1285337" y="144752"/>
            <a:ext cx="9144000" cy="839110"/>
          </a:xfrm>
        </p:spPr>
        <p:txBody>
          <a:bodyPr>
            <a:noAutofit/>
          </a:bodyPr>
          <a:lstStyle/>
          <a:p>
            <a:r>
              <a:rPr lang="en-US" sz="3200" dirty="0"/>
              <a:t>ART Options After First-Line Treatment Failure With </a:t>
            </a:r>
            <a:br>
              <a:rPr lang="en-US" sz="3200" dirty="0"/>
            </a:br>
            <a:r>
              <a:rPr lang="en-US" sz="3200" dirty="0"/>
              <a:t>Single-Class Drug Resistance</a:t>
            </a:r>
          </a:p>
        </p:txBody>
      </p:sp>
      <p:sp>
        <p:nvSpPr>
          <p:cNvPr id="4" name="Footer Placeholder 3">
            <a:extLst>
              <a:ext uri="{FF2B5EF4-FFF2-40B4-BE49-F238E27FC236}">
                <a16:creationId xmlns:a16="http://schemas.microsoft.com/office/drawing/2014/main" id="{752ACE42-FF2F-4F61-891E-57599CF084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74529D-92B1-4F4F-B588-9B20008C328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66168BE-C850-488C-A0B9-F6E324C6825F}"/>
              </a:ext>
            </a:extLst>
          </p:cNvPr>
          <p:cNvSpPr>
            <a:spLocks noGrp="1"/>
          </p:cNvSpPr>
          <p:nvPr>
            <p:ph type="dt" sz="half" idx="2"/>
          </p:nvPr>
        </p:nvSpPr>
        <p:spPr>
          <a:xfrm>
            <a:off x="838200" y="6442469"/>
            <a:ext cx="2743200" cy="365125"/>
          </a:xfrm>
        </p:spPr>
        <p:txBody>
          <a:bodyPr/>
          <a:lstStyle/>
          <a:p>
            <a:r>
              <a:rPr lang="en-US" dirty="0"/>
              <a:t>January 2023</a:t>
            </a:r>
          </a:p>
          <a:p>
            <a:endParaRPr lang="en-US" dirty="0"/>
          </a:p>
        </p:txBody>
      </p:sp>
      <p:graphicFrame>
        <p:nvGraphicFramePr>
          <p:cNvPr id="7" name="Content Placeholder 6">
            <a:extLst>
              <a:ext uri="{FF2B5EF4-FFF2-40B4-BE49-F238E27FC236}">
                <a16:creationId xmlns:a16="http://schemas.microsoft.com/office/drawing/2014/main" id="{1C4F8B8E-B53C-41FB-91CE-C16637D37BA5}"/>
              </a:ext>
            </a:extLst>
          </p:cNvPr>
          <p:cNvGraphicFramePr>
            <a:graphicFrameLocks noGrp="1"/>
          </p:cNvGraphicFramePr>
          <p:nvPr>
            <p:ph idx="1"/>
            <p:extLst>
              <p:ext uri="{D42A27DB-BD31-4B8C-83A1-F6EECF244321}">
                <p14:modId xmlns:p14="http://schemas.microsoft.com/office/powerpoint/2010/main" val="3587027945"/>
              </p:ext>
            </p:extLst>
          </p:nvPr>
        </p:nvGraphicFramePr>
        <p:xfrm>
          <a:off x="1285336" y="1069981"/>
          <a:ext cx="9292087" cy="5314091"/>
        </p:xfrm>
        <a:graphic>
          <a:graphicData uri="http://schemas.openxmlformats.org/drawingml/2006/table">
            <a:tbl>
              <a:tblPr firstRow="1" bandRow="1">
                <a:tableStyleId>{5940675A-B579-460E-94D1-54222C63F5DA}</a:tableStyleId>
              </a:tblPr>
              <a:tblGrid>
                <a:gridCol w="3312543">
                  <a:extLst>
                    <a:ext uri="{9D8B030D-6E8A-4147-A177-3AD203B41FA5}">
                      <a16:colId xmlns:a16="http://schemas.microsoft.com/office/drawing/2014/main" val="2965091158"/>
                    </a:ext>
                  </a:extLst>
                </a:gridCol>
                <a:gridCol w="5979544">
                  <a:extLst>
                    <a:ext uri="{9D8B030D-6E8A-4147-A177-3AD203B41FA5}">
                      <a16:colId xmlns:a16="http://schemas.microsoft.com/office/drawing/2014/main" val="2036904806"/>
                    </a:ext>
                  </a:extLst>
                </a:gridCol>
              </a:tblGrid>
              <a:tr h="473001">
                <a:tc>
                  <a:txBody>
                    <a:bodyPr/>
                    <a:lstStyle/>
                    <a:p>
                      <a:pPr marL="0" marR="0">
                        <a:lnSpc>
                          <a:spcPct val="100000"/>
                        </a:lnSpc>
                        <a:spcBef>
                          <a:spcPts val="0"/>
                        </a:spcBef>
                        <a:spcAft>
                          <a:spcPts val="0"/>
                        </a:spcAft>
                      </a:pPr>
                      <a:r>
                        <a:rPr lang="en-US" sz="16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Failed First-Line Regimen </a:t>
                      </a:r>
                    </a:p>
                    <a:p>
                      <a:pPr marL="0" marR="0">
                        <a:lnSpc>
                          <a:spcPct val="100000"/>
                        </a:lnSpc>
                        <a:spcBef>
                          <a:spcPts val="0"/>
                        </a:spcBef>
                        <a:spcAft>
                          <a:spcPts val="0"/>
                        </a:spcAft>
                      </a:pPr>
                      <a:r>
                        <a:rPr lang="en-US" sz="16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Drug Classes</a:t>
                      </a:r>
                      <a:endParaRPr lang="en-US" sz="1600" dirty="0">
                        <a:solidFill>
                          <a:schemeClr val="bg1"/>
                        </a:solidFill>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solidFill>
                      <a:srgbClr val="523178"/>
                    </a:solidFill>
                  </a:tcPr>
                </a:tc>
                <a:tc>
                  <a:txBody>
                    <a:bodyPr/>
                    <a:lstStyle/>
                    <a:p>
                      <a:pPr marL="0" marR="0">
                        <a:lnSpc>
                          <a:spcPct val="115000"/>
                        </a:lnSpc>
                        <a:spcBef>
                          <a:spcPts val="300"/>
                        </a:spcBef>
                        <a:spcAft>
                          <a:spcPts val="300"/>
                        </a:spcAft>
                      </a:pPr>
                      <a:r>
                        <a:rPr lang="en-US" sz="16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Classes and Medication Options for Switch</a:t>
                      </a:r>
                      <a:endParaRPr lang="en-US" sz="1600" dirty="0">
                        <a:solidFill>
                          <a:schemeClr val="bg1"/>
                        </a:solidFill>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solidFill>
                      <a:srgbClr val="523178"/>
                    </a:solidFill>
                  </a:tcPr>
                </a:tc>
                <a:extLst>
                  <a:ext uri="{0D108BD9-81ED-4DB2-BD59-A6C34878D82A}">
                    <a16:rowId xmlns:a16="http://schemas.microsoft.com/office/drawing/2014/main" val="1391323950"/>
                  </a:ext>
                </a:extLst>
              </a:tr>
              <a:tr h="1419002">
                <a:tc>
                  <a:txBody>
                    <a:bodyPr/>
                    <a:lstStyle/>
                    <a:p>
                      <a:pPr marL="0" marR="0">
                        <a:lnSpc>
                          <a:spcPct val="100000"/>
                        </a:lnSpc>
                        <a:spcBef>
                          <a:spcPts val="0"/>
                        </a:spcBef>
                        <a:spcAft>
                          <a:spcPts val="0"/>
                        </a:spcAft>
                      </a:pPr>
                      <a:r>
                        <a:rPr lang="en-US" sz="1600" kern="1200" dirty="0">
                          <a:solidFill>
                            <a:schemeClr val="tx1"/>
                          </a:solidFill>
                          <a:effectLst/>
                          <a:latin typeface="+mn-lt"/>
                          <a:ea typeface="+mn-ea"/>
                          <a:cs typeface="+mn-cs"/>
                        </a:rPr>
                        <a:t>2 NRTIs + 1 NNRTI [a]</a:t>
                      </a:r>
                      <a:endParaRPr lang="en-US" sz="1600" dirty="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tc>
                  <a:txBody>
                    <a:bodyPr/>
                    <a:lstStyle/>
                    <a:p>
                      <a:pPr marL="285750" lvl="0" indent="-285750">
                        <a:lnSpc>
                          <a:spcPct val="100000"/>
                        </a:lnSpc>
                        <a:spcBef>
                          <a:spcPts val="0"/>
                        </a:spcBef>
                        <a:spcAft>
                          <a:spcPts val="0"/>
                        </a:spcAft>
                        <a:buFont typeface="Arial" panose="020B0604020202020204" pitchFamily="34" charset="0"/>
                        <a:buChar char="•"/>
                      </a:pPr>
                      <a:r>
                        <a:rPr lang="en-US" sz="1600" kern="1200" dirty="0">
                          <a:solidFill>
                            <a:schemeClr val="tx1"/>
                          </a:solidFill>
                          <a:effectLst/>
                          <a:latin typeface="+mn-lt"/>
                          <a:ea typeface="+mn-ea"/>
                          <a:cs typeface="+mn-cs"/>
                        </a:rPr>
                        <a:t>2 NRTIs + 1 boosted PI:</a:t>
                      </a:r>
                    </a:p>
                    <a:p>
                      <a:pPr marL="742950" lvl="1" indent="-285750">
                        <a:lnSpc>
                          <a:spcPct val="100000"/>
                        </a:lnSpc>
                        <a:spcBef>
                          <a:spcPts val="0"/>
                        </a:spcBef>
                        <a:spcAft>
                          <a:spcPts val="0"/>
                        </a:spcAft>
                        <a:buFont typeface="Arial" panose="020B0604020202020204" pitchFamily="34" charset="0"/>
                        <a:buChar char="•"/>
                      </a:pPr>
                      <a:r>
                        <a:rPr lang="en-US" sz="1600" kern="1200" dirty="0">
                          <a:solidFill>
                            <a:schemeClr val="tx1"/>
                          </a:solidFill>
                          <a:effectLst/>
                          <a:latin typeface="+mn-lt"/>
                          <a:ea typeface="+mn-ea"/>
                          <a:cs typeface="+mn-cs"/>
                        </a:rPr>
                        <a:t>TAF/FTC/DRV/COBI (single tablet)</a:t>
                      </a:r>
                    </a:p>
                    <a:p>
                      <a:pPr marL="742950" lvl="1" indent="-285750">
                        <a:lnSpc>
                          <a:spcPct val="100000"/>
                        </a:lnSpc>
                        <a:spcBef>
                          <a:spcPts val="0"/>
                        </a:spcBef>
                        <a:spcAft>
                          <a:spcPts val="0"/>
                        </a:spcAft>
                        <a:buFont typeface="Arial" panose="020B0604020202020204" pitchFamily="34" charset="0"/>
                        <a:buChar char="•"/>
                      </a:pPr>
                      <a:r>
                        <a:rPr lang="en-US" sz="1600" kern="1200" dirty="0">
                          <a:solidFill>
                            <a:schemeClr val="tx1"/>
                          </a:solidFill>
                          <a:effectLst/>
                          <a:latin typeface="+mn-lt"/>
                          <a:ea typeface="+mn-ea"/>
                          <a:cs typeface="+mn-cs"/>
                        </a:rPr>
                        <a:t>TAF/FTC + DRV/RTV</a:t>
                      </a:r>
                    </a:p>
                    <a:p>
                      <a:pPr marL="285750" lvl="0" indent="-285750">
                        <a:lnSpc>
                          <a:spcPct val="100000"/>
                        </a:lnSpc>
                        <a:spcBef>
                          <a:spcPts val="0"/>
                        </a:spcBef>
                        <a:spcAft>
                          <a:spcPts val="0"/>
                        </a:spcAft>
                        <a:buFont typeface="Arial" panose="020B0604020202020204" pitchFamily="34" charset="0"/>
                        <a:buChar char="•"/>
                      </a:pPr>
                      <a:r>
                        <a:rPr lang="en-US" sz="1600" kern="1200" dirty="0">
                          <a:solidFill>
                            <a:schemeClr val="tx1"/>
                          </a:solidFill>
                          <a:effectLst/>
                          <a:latin typeface="+mn-lt"/>
                          <a:ea typeface="+mn-ea"/>
                          <a:cs typeface="+mn-cs"/>
                        </a:rPr>
                        <a:t>2 NRTIs + 1 INSTI:</a:t>
                      </a:r>
                    </a:p>
                    <a:p>
                      <a:pPr marL="742950" lvl="1" indent="-285750">
                        <a:lnSpc>
                          <a:spcPct val="100000"/>
                        </a:lnSpc>
                        <a:spcBef>
                          <a:spcPts val="0"/>
                        </a:spcBef>
                        <a:spcAft>
                          <a:spcPts val="0"/>
                        </a:spcAft>
                        <a:buFont typeface="Arial" panose="020B0604020202020204" pitchFamily="34" charset="0"/>
                        <a:buChar char="•"/>
                      </a:pPr>
                      <a:r>
                        <a:rPr lang="en-US" sz="1600" kern="1200" dirty="0">
                          <a:solidFill>
                            <a:schemeClr val="tx1"/>
                          </a:solidFill>
                          <a:effectLst/>
                          <a:latin typeface="+mn-lt"/>
                          <a:ea typeface="+mn-ea"/>
                          <a:cs typeface="+mn-cs"/>
                        </a:rPr>
                        <a:t>TAF/FTC/BIC (single tablet)</a:t>
                      </a:r>
                    </a:p>
                    <a:p>
                      <a:pPr marL="742950" lvl="1" indent="-285750">
                        <a:lnSpc>
                          <a:spcPct val="100000"/>
                        </a:lnSpc>
                        <a:spcBef>
                          <a:spcPts val="0"/>
                        </a:spcBef>
                        <a:spcAft>
                          <a:spcPts val="0"/>
                        </a:spcAft>
                        <a:buFont typeface="Arial" panose="020B0604020202020204" pitchFamily="34" charset="0"/>
                        <a:buChar char="•"/>
                      </a:pPr>
                      <a:r>
                        <a:rPr lang="en-US" sz="1600" kern="1200" dirty="0">
                          <a:solidFill>
                            <a:schemeClr val="tx1"/>
                          </a:solidFill>
                          <a:effectLst/>
                          <a:latin typeface="+mn-lt"/>
                          <a:ea typeface="+mn-ea"/>
                          <a:cs typeface="+mn-cs"/>
                        </a:rPr>
                        <a:t>TAF/FTC + DTG</a:t>
                      </a:r>
                      <a:endParaRPr lang="en-US" sz="1600" dirty="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279552632"/>
                  </a:ext>
                </a:extLst>
              </a:tr>
              <a:tr h="1182502">
                <a:tc>
                  <a:txBody>
                    <a:bodyPr/>
                    <a:lstStyle/>
                    <a:p>
                      <a:pPr marL="0" marR="0">
                        <a:lnSpc>
                          <a:spcPct val="100000"/>
                        </a:lnSpc>
                        <a:spcBef>
                          <a:spcPts val="0"/>
                        </a:spcBef>
                        <a:spcAft>
                          <a:spcPts val="0"/>
                        </a:spcAft>
                      </a:pPr>
                      <a:r>
                        <a:rPr lang="en-US" sz="1600" kern="1200" dirty="0">
                          <a:solidFill>
                            <a:schemeClr val="tx1"/>
                          </a:solidFill>
                          <a:effectLst/>
                          <a:latin typeface="+mn-lt"/>
                          <a:ea typeface="+mn-ea"/>
                          <a:cs typeface="+mn-cs"/>
                        </a:rPr>
                        <a:t>2 NRTIs + 1 PI [a]</a:t>
                      </a:r>
                      <a:endParaRPr lang="en-US" sz="1600" dirty="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tc>
                  <a:txBody>
                    <a:bodyPr/>
                    <a:lstStyle/>
                    <a:p>
                      <a:pPr marL="285750" marR="0" lvl="0" indent="-285750">
                        <a:lnSpc>
                          <a:spcPct val="100000"/>
                        </a:lnSpc>
                        <a:spcBef>
                          <a:spcPts val="0"/>
                        </a:spcBef>
                        <a:spcAft>
                          <a:spcPts val="0"/>
                        </a:spcAft>
                        <a:buSzPct val="100000"/>
                        <a:buFont typeface="Arial" panose="020B0604020202020204" pitchFamily="34" charset="0"/>
                        <a:buChar char="•"/>
                      </a:pPr>
                      <a:r>
                        <a:rPr lang="en-US" sz="1600" dirty="0">
                          <a:solidFill>
                            <a:srgbClr val="000000"/>
                          </a:solidFill>
                          <a:effectLst/>
                          <a:latin typeface="Calibri" panose="020F0502020204030204" pitchFamily="34" charset="0"/>
                          <a:ea typeface="Arial" panose="020B0604020202020204" pitchFamily="34" charset="0"/>
                        </a:rPr>
                        <a:t>2 </a:t>
                      </a:r>
                      <a:r>
                        <a:rPr lang="en-US" sz="1600" kern="1200" dirty="0">
                          <a:solidFill>
                            <a:schemeClr val="tx1"/>
                          </a:solidFill>
                          <a:effectLst/>
                          <a:latin typeface="+mn-lt"/>
                          <a:ea typeface="+mn-ea"/>
                          <a:cs typeface="+mn-cs"/>
                        </a:rPr>
                        <a:t>NRTIs</a:t>
                      </a:r>
                      <a:r>
                        <a:rPr lang="en-US" sz="1600" dirty="0">
                          <a:solidFill>
                            <a:srgbClr val="000000"/>
                          </a:solidFill>
                          <a:effectLst/>
                          <a:latin typeface="Calibri" panose="020F0502020204030204" pitchFamily="34" charset="0"/>
                          <a:ea typeface="Arial" panose="020B0604020202020204" pitchFamily="34" charset="0"/>
                        </a:rPr>
                        <a:t> + 1 INSTI:</a:t>
                      </a:r>
                    </a:p>
                    <a:p>
                      <a:pPr marL="742950" marR="0" lvl="1" indent="-285750">
                        <a:lnSpc>
                          <a:spcPct val="100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Arial" panose="020B0604020202020204" pitchFamily="34" charset="0"/>
                          <a:cs typeface="Times New Roman" panose="02020603050405020304" pitchFamily="18" charset="0"/>
                        </a:rPr>
                        <a:t>TAF/FTC/BIC (single tablet)</a:t>
                      </a:r>
                    </a:p>
                    <a:p>
                      <a:pPr marL="742950" marR="0" lvl="1" indent="-285750">
                        <a:lnSpc>
                          <a:spcPct val="100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Arial" panose="020B0604020202020204" pitchFamily="34" charset="0"/>
                          <a:cs typeface="Times New Roman" panose="02020603050405020304" pitchFamily="18" charset="0"/>
                        </a:rPr>
                        <a:t>TAF/FTC + DTG</a:t>
                      </a:r>
                    </a:p>
                    <a:p>
                      <a:pPr marL="285750" marR="0" lvl="0" indent="-285750">
                        <a:lnSpc>
                          <a:spcPct val="100000"/>
                        </a:lnSpc>
                        <a:spcBef>
                          <a:spcPts val="0"/>
                        </a:spcBef>
                        <a:spcAft>
                          <a:spcPts val="0"/>
                        </a:spcAft>
                        <a:buSzPct val="100000"/>
                        <a:buFont typeface="Arial" panose="020B0604020202020204" pitchFamily="34" charset="0"/>
                        <a:buChar char="•"/>
                      </a:pPr>
                      <a:r>
                        <a:rPr lang="en-US" sz="1600" dirty="0">
                          <a:solidFill>
                            <a:srgbClr val="000000"/>
                          </a:solidFill>
                          <a:effectLst/>
                          <a:latin typeface="Calibri" panose="020F0502020204030204" pitchFamily="34" charset="0"/>
                          <a:ea typeface="Arial" panose="020B0604020202020204" pitchFamily="34" charset="0"/>
                        </a:rPr>
                        <a:t>1 INSTI + 1 NNRTI: RPV/DTG (single tablet)</a:t>
                      </a:r>
                    </a:p>
                    <a:p>
                      <a:pPr marL="285750" marR="0" lvl="0" indent="-285750">
                        <a:lnSpc>
                          <a:spcPct val="100000"/>
                        </a:lnSpc>
                        <a:spcBef>
                          <a:spcPts val="0"/>
                        </a:spcBef>
                        <a:spcAft>
                          <a:spcPts val="0"/>
                        </a:spcAft>
                        <a:buSzPct val="100000"/>
                        <a:buFont typeface="Arial" panose="020B0604020202020204" pitchFamily="34" charset="0"/>
                        <a:buChar char="•"/>
                      </a:pPr>
                      <a:r>
                        <a:rPr lang="en-US" sz="1600" dirty="0">
                          <a:solidFill>
                            <a:srgbClr val="000000"/>
                          </a:solidFill>
                          <a:effectLst/>
                          <a:latin typeface="Calibri" panose="020F0502020204030204" pitchFamily="34" charset="0"/>
                          <a:ea typeface="Arial" panose="020B0604020202020204" pitchFamily="34" charset="0"/>
                        </a:rPr>
                        <a:t>2 NRTIs + 1 twice-daily boosted PI</a:t>
                      </a:r>
                    </a:p>
                  </a:txBody>
                  <a:tcPr marL="68580" marR="68580" marT="0" marB="0"/>
                </a:tc>
                <a:extLst>
                  <a:ext uri="{0D108BD9-81ED-4DB2-BD59-A6C34878D82A}">
                    <a16:rowId xmlns:a16="http://schemas.microsoft.com/office/drawing/2014/main" val="3964962726"/>
                  </a:ext>
                </a:extLst>
              </a:tr>
              <a:tr h="781811">
                <a:tc>
                  <a:txBody>
                    <a:bodyPr/>
                    <a:lstStyle/>
                    <a:p>
                      <a:pPr marL="0" marR="0">
                        <a:lnSpc>
                          <a:spcPct val="100000"/>
                        </a:lnSpc>
                        <a:spcBef>
                          <a:spcPts val="0"/>
                        </a:spcBef>
                        <a:spcAft>
                          <a:spcPts val="0"/>
                        </a:spcAft>
                      </a:pPr>
                      <a:r>
                        <a:rPr lang="en-US" sz="1600" kern="1200" dirty="0">
                          <a:solidFill>
                            <a:schemeClr val="tx1"/>
                          </a:solidFill>
                          <a:effectLst/>
                          <a:latin typeface="+mn-lt"/>
                          <a:ea typeface="+mn-ea"/>
                          <a:cs typeface="+mn-cs"/>
                        </a:rPr>
                        <a:t>2 NRTIs + 1 INSTI [a]</a:t>
                      </a:r>
                      <a:r>
                        <a:rPr lang="en-US" sz="1600" dirty="0">
                          <a:effectLst/>
                          <a:latin typeface="Calibri" panose="020F0502020204030204" pitchFamily="34" charset="0"/>
                          <a:ea typeface="Arial" panose="020B0604020202020204" pitchFamily="34" charset="0"/>
                          <a:cs typeface="Calibri" panose="020F0502020204030204" pitchFamily="34" charset="0"/>
                        </a:rPr>
                        <a:t> </a:t>
                      </a:r>
                      <a:endParaRPr lang="en-US" sz="1600" dirty="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tc>
                  <a:txBody>
                    <a:bodyPr/>
                    <a:lstStyle/>
                    <a:p>
                      <a:pPr marL="285750" marR="0" lvl="0" indent="-285750">
                        <a:lnSpc>
                          <a:spcPct val="100000"/>
                        </a:lnSpc>
                        <a:spcBef>
                          <a:spcPts val="0"/>
                        </a:spcBef>
                        <a:spcAft>
                          <a:spcPts val="0"/>
                        </a:spcAft>
                        <a:buSzPct val="100000"/>
                        <a:buFont typeface="Arial" panose="020B0604020202020204" pitchFamily="34" charset="0"/>
                        <a:buChar char="•"/>
                      </a:pPr>
                      <a:r>
                        <a:rPr lang="en-US" sz="1600" dirty="0">
                          <a:solidFill>
                            <a:srgbClr val="000000"/>
                          </a:solidFill>
                          <a:effectLst/>
                          <a:latin typeface="Calibri" panose="020F0502020204030204" pitchFamily="34" charset="0"/>
                          <a:ea typeface="Arial" panose="020B0604020202020204" pitchFamily="34" charset="0"/>
                        </a:rPr>
                        <a:t>2 NRTIs + 1 boosted PI:</a:t>
                      </a:r>
                    </a:p>
                    <a:p>
                      <a:pPr marL="742950" marR="0" lvl="1" indent="-285750">
                        <a:lnSpc>
                          <a:spcPct val="100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Arial" panose="020B0604020202020204" pitchFamily="34" charset="0"/>
                          <a:cs typeface="Times New Roman" panose="02020603050405020304" pitchFamily="18" charset="0"/>
                        </a:rPr>
                        <a:t>TAF/FTC/DRV/COBI (single tablet)</a:t>
                      </a:r>
                    </a:p>
                    <a:p>
                      <a:pPr marL="742950" marR="0" lvl="1" indent="-285750">
                        <a:lnSpc>
                          <a:spcPct val="100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Arial" panose="020B0604020202020204" pitchFamily="34" charset="0"/>
                          <a:cs typeface="Times New Roman" panose="02020603050405020304" pitchFamily="18" charset="0"/>
                        </a:rPr>
                        <a:t>TAF/FTC + DRV/RTV</a:t>
                      </a:r>
                    </a:p>
                  </a:txBody>
                  <a:tcPr marL="68580" marR="68580" marT="0" marB="0"/>
                </a:tc>
                <a:extLst>
                  <a:ext uri="{0D108BD9-81ED-4DB2-BD59-A6C34878D82A}">
                    <a16:rowId xmlns:a16="http://schemas.microsoft.com/office/drawing/2014/main" val="3067361734"/>
                  </a:ext>
                </a:extLst>
              </a:tr>
              <a:tr h="583210">
                <a:tc>
                  <a:txBody>
                    <a:bodyPr/>
                    <a:lstStyle/>
                    <a:p>
                      <a:pPr marL="0" marR="0">
                        <a:lnSpc>
                          <a:spcPct val="100000"/>
                        </a:lnSpc>
                        <a:spcBef>
                          <a:spcPts val="0"/>
                        </a:spcBef>
                        <a:spcAft>
                          <a:spcPts val="0"/>
                        </a:spcAft>
                      </a:pPr>
                      <a:r>
                        <a:rPr lang="en-US" sz="1600" kern="1200" dirty="0">
                          <a:solidFill>
                            <a:schemeClr val="tx1"/>
                          </a:solidFill>
                          <a:effectLst/>
                          <a:latin typeface="+mn-lt"/>
                          <a:ea typeface="+mn-ea"/>
                          <a:cs typeface="+mn-cs"/>
                        </a:rPr>
                        <a:t>Multiclass</a:t>
                      </a:r>
                      <a:endParaRPr lang="en-US" sz="1600" dirty="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tc>
                  <a:txBody>
                    <a:bodyPr/>
                    <a:lstStyle/>
                    <a:p>
                      <a:pPr marL="285750" marR="0" lvl="0" indent="-285750">
                        <a:lnSpc>
                          <a:spcPct val="100000"/>
                        </a:lnSpc>
                        <a:spcBef>
                          <a:spcPts val="0"/>
                        </a:spcBef>
                        <a:spcAft>
                          <a:spcPts val="0"/>
                        </a:spcAft>
                        <a:buSzPct val="100000"/>
                        <a:buFont typeface="Arial" panose="020B0604020202020204" pitchFamily="34" charset="0"/>
                        <a:buChar char="•"/>
                      </a:pPr>
                      <a:r>
                        <a:rPr lang="en-US" sz="1600" dirty="0">
                          <a:solidFill>
                            <a:srgbClr val="000000"/>
                          </a:solidFill>
                          <a:effectLst/>
                          <a:latin typeface="Calibri" panose="020F0502020204030204" pitchFamily="34" charset="0"/>
                          <a:ea typeface="Arial" panose="020B0604020202020204" pitchFamily="34" charset="0"/>
                        </a:rPr>
                        <a:t>2 NRTIs + 1 INSTI + 1 boosted PI +/- 1 NNRTI (based on genotype):</a:t>
                      </a:r>
                    </a:p>
                    <a:p>
                      <a:pPr marL="742950" marR="0" lvl="1" indent="-285750">
                        <a:lnSpc>
                          <a:spcPct val="100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Arial" panose="020B0604020202020204" pitchFamily="34" charset="0"/>
                          <a:cs typeface="Times New Roman" panose="02020603050405020304" pitchFamily="18" charset="0"/>
                        </a:rPr>
                        <a:t>Consider: MVC [b], FTR, IBA, LEN, ETR, DOR, RPV, TPV</a:t>
                      </a:r>
                    </a:p>
                  </a:txBody>
                  <a:tcPr marL="68580" marR="68580" marT="0" marB="0"/>
                </a:tc>
                <a:extLst>
                  <a:ext uri="{0D108BD9-81ED-4DB2-BD59-A6C34878D82A}">
                    <a16:rowId xmlns:a16="http://schemas.microsoft.com/office/drawing/2014/main" val="113963305"/>
                  </a:ext>
                </a:extLst>
              </a:tr>
              <a:tr h="779150">
                <a:tc gridSpan="2">
                  <a:txBody>
                    <a:bodyPr/>
                    <a:lstStyle/>
                    <a:p>
                      <a:r>
                        <a:rPr lang="en-US" sz="1400" b="1" kern="1200" dirty="0">
                          <a:solidFill>
                            <a:schemeClr val="tx1"/>
                          </a:solidFill>
                          <a:effectLst/>
                          <a:latin typeface="+mn-lt"/>
                          <a:ea typeface="+mn-ea"/>
                          <a:cs typeface="+mn-cs"/>
                        </a:rPr>
                        <a:t>Notes: </a:t>
                      </a:r>
                      <a:endParaRPr lang="en-US" sz="1400" kern="1200" dirty="0">
                        <a:solidFill>
                          <a:schemeClr val="tx1"/>
                        </a:solidFill>
                        <a:effectLst/>
                        <a:latin typeface="+mn-lt"/>
                        <a:ea typeface="+mn-ea"/>
                        <a:cs typeface="+mn-cs"/>
                      </a:endParaRPr>
                    </a:p>
                    <a:p>
                      <a:pPr marL="228600" lvl="0" indent="-228600">
                        <a:buFont typeface="+mj-lt"/>
                        <a:buAutoNum type="alphaLcPeriod"/>
                      </a:pPr>
                      <a:r>
                        <a:rPr lang="en-US" sz="1400" kern="1200" dirty="0">
                          <a:solidFill>
                            <a:schemeClr val="tx1"/>
                          </a:solidFill>
                          <a:effectLst/>
                          <a:latin typeface="+mn-lt"/>
                          <a:ea typeface="+mn-ea"/>
                          <a:cs typeface="+mn-cs"/>
                        </a:rPr>
                        <a:t>Single-class resistance, with no major NRTI RAMs other than M184V</a:t>
                      </a:r>
                    </a:p>
                    <a:p>
                      <a:pPr marL="228600" indent="-228600">
                        <a:buFont typeface="+mj-lt"/>
                        <a:buAutoNum type="alphaLcPeriod"/>
                      </a:pPr>
                      <a:r>
                        <a:rPr lang="en-US" sz="1400" kern="1200" dirty="0">
                          <a:solidFill>
                            <a:schemeClr val="tx1"/>
                          </a:solidFill>
                          <a:effectLst/>
                          <a:latin typeface="+mn-lt"/>
                          <a:ea typeface="+mn-ea"/>
                          <a:cs typeface="+mn-cs"/>
                        </a:rPr>
                        <a:t>If current tropism assay indicates exclusive R5 tropic virus</a:t>
                      </a:r>
                      <a:endParaRPr lang="en-US" sz="1100" dirty="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tc hMerge="1">
                  <a:txBody>
                    <a:bodyPr/>
                    <a:lstStyle/>
                    <a:p>
                      <a:pPr marL="742950" marR="0" lvl="1" indent="-285750">
                        <a:spcBef>
                          <a:spcPts val="300"/>
                        </a:spcBef>
                        <a:spcAft>
                          <a:spcPts val="300"/>
                        </a:spcAft>
                        <a:buFont typeface="Arial" panose="020B0604020202020204" pitchFamily="34" charset="0"/>
                        <a:buChar char="•"/>
                      </a:pPr>
                      <a:endParaRPr lang="en-US" sz="14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8492593"/>
                  </a:ext>
                </a:extLst>
              </a:tr>
            </a:tbl>
          </a:graphicData>
        </a:graphic>
      </p:graphicFrame>
    </p:spTree>
    <p:extLst>
      <p:ext uri="{BB962C8B-B14F-4D97-AF65-F5344CB8AC3E}">
        <p14:creationId xmlns:p14="http://schemas.microsoft.com/office/powerpoint/2010/main" val="2775814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20B3-970C-4B6E-926F-33E6947024FF}"/>
              </a:ext>
            </a:extLst>
          </p:cNvPr>
          <p:cNvSpPr>
            <a:spLocks noGrp="1"/>
          </p:cNvSpPr>
          <p:nvPr>
            <p:ph type="title"/>
          </p:nvPr>
        </p:nvSpPr>
        <p:spPr>
          <a:xfrm>
            <a:off x="734683" y="149555"/>
            <a:ext cx="10515600" cy="1325563"/>
          </a:xfrm>
        </p:spPr>
        <p:txBody>
          <a:bodyPr/>
          <a:lstStyle/>
          <a:p>
            <a:r>
              <a:rPr lang="en-US" dirty="0">
                <a:effectLst>
                  <a:outerShdw blurRad="38100" dist="38100" dir="2700000" algn="tl">
                    <a:srgbClr val="000000">
                      <a:alpha val="43137"/>
                    </a:srgbClr>
                  </a:outerShdw>
                </a:effectLst>
              </a:rPr>
              <a:t>Recommendations: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ART Changes For Adverse Effects</a:t>
            </a:r>
          </a:p>
        </p:txBody>
      </p:sp>
      <p:sp>
        <p:nvSpPr>
          <p:cNvPr id="3" name="Content Placeholder 2">
            <a:extLst>
              <a:ext uri="{FF2B5EF4-FFF2-40B4-BE49-F238E27FC236}">
                <a16:creationId xmlns:a16="http://schemas.microsoft.com/office/drawing/2014/main" id="{2B625656-615B-4222-9D85-CFE174150F39}"/>
              </a:ext>
            </a:extLst>
          </p:cNvPr>
          <p:cNvSpPr>
            <a:spLocks noGrp="1"/>
          </p:cNvSpPr>
          <p:nvPr>
            <p:ph idx="1"/>
          </p:nvPr>
        </p:nvSpPr>
        <p:spPr>
          <a:xfrm>
            <a:off x="838200" y="1475118"/>
            <a:ext cx="10515600" cy="4881232"/>
          </a:xfrm>
        </p:spPr>
        <p:txBody>
          <a:bodyPr>
            <a:normAutofit fontScale="85000" lnSpcReduction="20000"/>
          </a:bodyPr>
          <a:lstStyle/>
          <a:p>
            <a:pPr lvl="0"/>
            <a:r>
              <a:rPr lang="en-US" dirty="0"/>
              <a:t>When changing a patient’s ART regimen to address adverse effects, the clinician should (A2): </a:t>
            </a:r>
          </a:p>
          <a:p>
            <a:pPr lvl="1"/>
            <a:r>
              <a:rPr lang="en-US" dirty="0"/>
              <a:t>Review all prior genotype and phenotype resistance test results and ART history for evidence of virologic failure to inform the choice of a fully active regimen when switching from a suppressive regimen. </a:t>
            </a:r>
          </a:p>
          <a:p>
            <a:pPr lvl="1"/>
            <a:r>
              <a:rPr lang="en-US" dirty="0"/>
              <a:t>Account for the adverse effect profiles of ARVs, including cross-class toxicities.</a:t>
            </a:r>
          </a:p>
          <a:p>
            <a:pPr lvl="1"/>
            <a:r>
              <a:rPr lang="en-US" dirty="0"/>
              <a:t>Account for potential drug-drug interactions with chronically used concomitant medications, including nonprescription and over-the-counter medications, especially when switching from or to a regimen that may induce or inhibit shared metabolic pathways. </a:t>
            </a:r>
          </a:p>
          <a:p>
            <a:pPr lvl="1"/>
            <a:r>
              <a:rPr lang="en-US" dirty="0"/>
              <a:t>Minimize the potential for negative effects of a new ART regimen on any underlying chronic medical conditions, such as cardiovascular disease or risk, impaired renal function, or chronic anemia. </a:t>
            </a:r>
          </a:p>
          <a:p>
            <a:pPr lvl="0"/>
            <a:r>
              <a:rPr lang="en-US" dirty="0"/>
              <a:t>If a patient has chronic HBV infection, the clinician should include TAF/TDF in conjunction with 3TC/FTC or another agent with activity against HBV (e.g., ETV) in the patient’s ART regimen. (A2)</a:t>
            </a:r>
          </a:p>
          <a:p>
            <a:endParaRPr lang="en-US" dirty="0"/>
          </a:p>
        </p:txBody>
      </p:sp>
      <p:sp>
        <p:nvSpPr>
          <p:cNvPr id="4" name="Footer Placeholder 3">
            <a:extLst>
              <a:ext uri="{FF2B5EF4-FFF2-40B4-BE49-F238E27FC236}">
                <a16:creationId xmlns:a16="http://schemas.microsoft.com/office/drawing/2014/main" id="{19557F37-7166-4147-84C8-EB2610B283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E058A9-1B0C-493A-8DD9-8816C86164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9AD8735-FB0F-447D-B7DB-96D483C1A95F}"/>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1047682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20B3-970C-4B6E-926F-33E6947024FF}"/>
              </a:ext>
            </a:extLst>
          </p:cNvPr>
          <p:cNvSpPr>
            <a:spLocks noGrp="1"/>
          </p:cNvSpPr>
          <p:nvPr>
            <p:ph type="title"/>
          </p:nvPr>
        </p:nvSpPr>
        <p:spPr>
          <a:xfrm>
            <a:off x="769189" y="136525"/>
            <a:ext cx="10515600" cy="1325563"/>
          </a:xfrm>
        </p:spPr>
        <p:txBody>
          <a:bodyPr>
            <a:normAutofit fontScale="90000"/>
          </a:bodyPr>
          <a:lstStyle/>
          <a:p>
            <a:r>
              <a:rPr lang="en-US" dirty="0">
                <a:effectLst>
                  <a:outerShdw blurRad="38100" dist="38100" dir="2700000" algn="tl">
                    <a:srgbClr val="000000">
                      <a:alpha val="43137"/>
                    </a:srgbClr>
                  </a:outerShdw>
                </a:effectLst>
              </a:rPr>
              <a:t>Recommendations: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ART Changes for Drug-Drug Interactions and Pregnancy</a:t>
            </a:r>
          </a:p>
        </p:txBody>
      </p:sp>
      <p:sp>
        <p:nvSpPr>
          <p:cNvPr id="3" name="Content Placeholder 2">
            <a:extLst>
              <a:ext uri="{FF2B5EF4-FFF2-40B4-BE49-F238E27FC236}">
                <a16:creationId xmlns:a16="http://schemas.microsoft.com/office/drawing/2014/main" id="{2B625656-615B-4222-9D85-CFE174150F39}"/>
              </a:ext>
            </a:extLst>
          </p:cNvPr>
          <p:cNvSpPr>
            <a:spLocks noGrp="1"/>
          </p:cNvSpPr>
          <p:nvPr>
            <p:ph idx="1"/>
          </p:nvPr>
        </p:nvSpPr>
        <p:spPr>
          <a:xfrm>
            <a:off x="838200" y="1337094"/>
            <a:ext cx="10515600" cy="5140025"/>
          </a:xfrm>
        </p:spPr>
        <p:txBody>
          <a:bodyPr>
            <a:normAutofit lnSpcReduction="10000"/>
          </a:bodyPr>
          <a:lstStyle/>
          <a:p>
            <a:pPr lvl="0"/>
            <a:r>
              <a:rPr lang="en-US" sz="2000" dirty="0"/>
              <a:t>When changing a patient’s ART regimen to address drug-drug interactions, the clinician should (A2): </a:t>
            </a:r>
          </a:p>
          <a:p>
            <a:pPr lvl="1"/>
            <a:r>
              <a:rPr lang="en-US" sz="2000" dirty="0"/>
              <a:t>Acquire a current list of all medications that a patient is taking or any medications planned for treatment of a comorbid condition before constructing an ART regimen. </a:t>
            </a:r>
          </a:p>
          <a:p>
            <a:pPr lvl="1"/>
            <a:r>
              <a:rPr lang="en-US" sz="2000" dirty="0"/>
              <a:t>Account for the drug-clearance mechanisms and pharmacokinetic drug-drug interactions of ARVs to select optimal regimens. </a:t>
            </a:r>
          </a:p>
          <a:p>
            <a:pPr lvl="1"/>
            <a:r>
              <a:rPr lang="en-US" sz="2000" dirty="0"/>
              <a:t>Pay particular attention to the effect of starting or stopping specific ARVs, such as COBI or RTV, on concurrent medications that may require dose adjustment.</a:t>
            </a:r>
          </a:p>
          <a:p>
            <a:r>
              <a:rPr lang="en-US" sz="2000" dirty="0"/>
              <a:t>When changing an ART regimen for a patient who is pregnant or planning pregnancy, the clinician should follow the recommendations of the DHHS: </a:t>
            </a:r>
            <a:r>
              <a:rPr lang="en-US" sz="2000" u="sng" dirty="0">
                <a:hlinkClick r:id="rId2"/>
              </a:rPr>
              <a:t>Recommendations for the Use of Antiretroviral Drugs During Pregnancy and Interventions to Reduce Perinatal HIV Transmission in the United States</a:t>
            </a:r>
            <a:r>
              <a:rPr lang="en-US" sz="2000" dirty="0"/>
              <a:t>. (A3)</a:t>
            </a:r>
          </a:p>
          <a:p>
            <a:endParaRPr lang="en-US" sz="2000" dirty="0"/>
          </a:p>
          <a:p>
            <a:r>
              <a:rPr lang="en-US" sz="2000" b="1" dirty="0"/>
              <a:t>Key Point: </a:t>
            </a:r>
            <a:r>
              <a:rPr lang="en-US" sz="2000" dirty="0"/>
              <a:t>Addition or removal of pharmacokinetic “boosters” or “inducers” can cause adverse effects associated with elevated exposure or withdrawal of concomitant medication. These adverse effects may be falsely attributed to a new ART regimen rather than the need for dose adjustment or modification of the coadministered medication.</a:t>
            </a:r>
            <a:endParaRPr lang="en-US" sz="2400" dirty="0"/>
          </a:p>
          <a:p>
            <a:endParaRPr lang="en-US" dirty="0"/>
          </a:p>
        </p:txBody>
      </p:sp>
      <p:sp>
        <p:nvSpPr>
          <p:cNvPr id="4" name="Footer Placeholder 3">
            <a:extLst>
              <a:ext uri="{FF2B5EF4-FFF2-40B4-BE49-F238E27FC236}">
                <a16:creationId xmlns:a16="http://schemas.microsoft.com/office/drawing/2014/main" id="{19557F37-7166-4147-84C8-EB2610B283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E058A9-1B0C-493A-8DD9-8816C86164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9AD8735-FB0F-447D-B7DB-96D483C1A95F}"/>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2586659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D0B5-E4EC-4920-BDD2-4E3074E560FF}"/>
              </a:ext>
            </a:extLst>
          </p:cNvPr>
          <p:cNvSpPr>
            <a:spLocks noGrp="1"/>
          </p:cNvSpPr>
          <p:nvPr>
            <p:ph type="title"/>
          </p:nvPr>
        </p:nvSpPr>
        <p:spPr>
          <a:xfrm>
            <a:off x="343250" y="231123"/>
            <a:ext cx="10515600" cy="696176"/>
          </a:xfrm>
        </p:spPr>
        <p:txBody>
          <a:bodyPr/>
          <a:lstStyle/>
          <a:p>
            <a:r>
              <a:rPr lang="en-US" dirty="0"/>
              <a:t>Common Adverse Effects Associated With ARVs</a:t>
            </a:r>
          </a:p>
        </p:txBody>
      </p:sp>
      <p:sp>
        <p:nvSpPr>
          <p:cNvPr id="4" name="Footer Placeholder 3">
            <a:extLst>
              <a:ext uri="{FF2B5EF4-FFF2-40B4-BE49-F238E27FC236}">
                <a16:creationId xmlns:a16="http://schemas.microsoft.com/office/drawing/2014/main" id="{348D35F4-3CC0-4E46-A6F7-DB11FB54799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1799201-37FA-4BEE-84C7-444A791FBE9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7B365F5-CC98-4F00-ADE5-99315B427CDA}"/>
              </a:ext>
            </a:extLst>
          </p:cNvPr>
          <p:cNvSpPr>
            <a:spLocks noGrp="1"/>
          </p:cNvSpPr>
          <p:nvPr>
            <p:ph type="dt" sz="half" idx="2"/>
          </p:nvPr>
        </p:nvSpPr>
        <p:spPr/>
        <p:txBody>
          <a:bodyPr/>
          <a:lstStyle/>
          <a:p>
            <a:r>
              <a:rPr lang="en-US" dirty="0"/>
              <a:t>January 2023</a:t>
            </a:r>
          </a:p>
        </p:txBody>
      </p:sp>
      <p:graphicFrame>
        <p:nvGraphicFramePr>
          <p:cNvPr id="7" name="Table 6">
            <a:extLst>
              <a:ext uri="{FF2B5EF4-FFF2-40B4-BE49-F238E27FC236}">
                <a16:creationId xmlns:a16="http://schemas.microsoft.com/office/drawing/2014/main" id="{7D87C6F8-AEE5-4A58-AEAD-F63645B73AAF}"/>
              </a:ext>
            </a:extLst>
          </p:cNvPr>
          <p:cNvGraphicFramePr>
            <a:graphicFrameLocks noGrp="1"/>
          </p:cNvGraphicFramePr>
          <p:nvPr>
            <p:extLst>
              <p:ext uri="{D42A27DB-BD31-4B8C-83A1-F6EECF244321}">
                <p14:modId xmlns:p14="http://schemas.microsoft.com/office/powerpoint/2010/main" val="1639853969"/>
              </p:ext>
            </p:extLst>
          </p:nvPr>
        </p:nvGraphicFramePr>
        <p:xfrm>
          <a:off x="450564" y="927298"/>
          <a:ext cx="11545816" cy="5429051"/>
        </p:xfrm>
        <a:graphic>
          <a:graphicData uri="http://schemas.openxmlformats.org/drawingml/2006/table">
            <a:tbl>
              <a:tblPr firstRow="1" bandRow="1">
                <a:tableStyleId>{5940675A-B579-460E-94D1-54222C63F5DA}</a:tableStyleId>
              </a:tblPr>
              <a:tblGrid>
                <a:gridCol w="2686336">
                  <a:extLst>
                    <a:ext uri="{9D8B030D-6E8A-4147-A177-3AD203B41FA5}">
                      <a16:colId xmlns:a16="http://schemas.microsoft.com/office/drawing/2014/main" val="2965091158"/>
                    </a:ext>
                  </a:extLst>
                </a:gridCol>
                <a:gridCol w="2717800">
                  <a:extLst>
                    <a:ext uri="{9D8B030D-6E8A-4147-A177-3AD203B41FA5}">
                      <a16:colId xmlns:a16="http://schemas.microsoft.com/office/drawing/2014/main" val="1943214951"/>
                    </a:ext>
                  </a:extLst>
                </a:gridCol>
                <a:gridCol w="2921000">
                  <a:extLst>
                    <a:ext uri="{9D8B030D-6E8A-4147-A177-3AD203B41FA5}">
                      <a16:colId xmlns:a16="http://schemas.microsoft.com/office/drawing/2014/main" val="1713932144"/>
                    </a:ext>
                  </a:extLst>
                </a:gridCol>
                <a:gridCol w="3220680">
                  <a:extLst>
                    <a:ext uri="{9D8B030D-6E8A-4147-A177-3AD203B41FA5}">
                      <a16:colId xmlns:a16="http://schemas.microsoft.com/office/drawing/2014/main" val="1619785661"/>
                    </a:ext>
                  </a:extLst>
                </a:gridCol>
              </a:tblGrid>
              <a:tr h="410335">
                <a:tc>
                  <a:txBody>
                    <a:bodyPr/>
                    <a:lstStyle/>
                    <a:p>
                      <a:pPr algn="l"/>
                      <a:r>
                        <a:rPr lang="en-US" sz="2000" b="1" kern="1200" dirty="0">
                          <a:solidFill>
                            <a:schemeClr val="bg1"/>
                          </a:solidFill>
                          <a:effectLst/>
                          <a:latin typeface="+mn-lt"/>
                          <a:ea typeface="+mn-ea"/>
                          <a:cs typeface="+mn-cs"/>
                        </a:rPr>
                        <a:t>NRTIs</a:t>
                      </a:r>
                      <a:endParaRPr lang="en-US" sz="2000" b="1" dirty="0">
                        <a:solidFill>
                          <a:schemeClr val="bg1"/>
                        </a:solidFill>
                      </a:endParaRPr>
                    </a:p>
                  </a:txBody>
                  <a:tcPr anchor="ctr">
                    <a:solidFill>
                      <a:srgbClr val="523178"/>
                    </a:solidFill>
                  </a:tcPr>
                </a:tc>
                <a:tc>
                  <a:txBody>
                    <a:bodyPr/>
                    <a:lstStyle/>
                    <a:p>
                      <a:pPr algn="l"/>
                      <a:r>
                        <a:rPr lang="en-US" sz="2000" b="1" dirty="0">
                          <a:solidFill>
                            <a:schemeClr val="bg1"/>
                          </a:solidFill>
                        </a:rPr>
                        <a:t>NNRTIs</a:t>
                      </a:r>
                    </a:p>
                  </a:txBody>
                  <a:tcPr anchor="ctr">
                    <a:solidFill>
                      <a:srgbClr val="523178"/>
                    </a:solidFill>
                  </a:tcPr>
                </a:tc>
                <a:tc>
                  <a:txBody>
                    <a:bodyPr/>
                    <a:lstStyle/>
                    <a:p>
                      <a:pPr algn="l"/>
                      <a:r>
                        <a:rPr lang="en-US" sz="2000" b="1" dirty="0">
                          <a:solidFill>
                            <a:schemeClr val="bg1"/>
                          </a:solidFill>
                        </a:rPr>
                        <a:t>PIs</a:t>
                      </a:r>
                    </a:p>
                  </a:txBody>
                  <a:tcPr anchor="ctr">
                    <a:solidFill>
                      <a:srgbClr val="523178"/>
                    </a:solidFill>
                  </a:tcPr>
                </a:tc>
                <a:tc>
                  <a:txBody>
                    <a:bodyPr/>
                    <a:lstStyle/>
                    <a:p>
                      <a:pPr algn="l"/>
                      <a:r>
                        <a:rPr lang="en-US" sz="2000" b="1" dirty="0">
                          <a:solidFill>
                            <a:schemeClr val="bg1"/>
                          </a:solidFill>
                        </a:rPr>
                        <a:t>INSTIs</a:t>
                      </a:r>
                    </a:p>
                  </a:txBody>
                  <a:tcPr anchor="ctr">
                    <a:solidFill>
                      <a:srgbClr val="523178"/>
                    </a:solidFill>
                  </a:tcPr>
                </a:tc>
                <a:extLst>
                  <a:ext uri="{0D108BD9-81ED-4DB2-BD59-A6C34878D82A}">
                    <a16:rowId xmlns:a16="http://schemas.microsoft.com/office/drawing/2014/main" val="1391323950"/>
                  </a:ext>
                </a:extLst>
              </a:tr>
              <a:tr h="3882403">
                <a:tc>
                  <a:txBody>
                    <a:bodyPr/>
                    <a:lstStyle/>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ABC</a:t>
                      </a:r>
                      <a:r>
                        <a:rPr lang="en-US" sz="1800" dirty="0">
                          <a:effectLst/>
                          <a:latin typeface="Calibri" panose="020F0502020204030204" pitchFamily="34" charset="0"/>
                          <a:ea typeface="Arial" panose="020B0604020202020204" pitchFamily="34" charset="0"/>
                          <a:cs typeface="Calibri" panose="020F0502020204030204" pitchFamily="34" charset="0"/>
                        </a:rPr>
                        <a:t> [a]: Cardiovascular disease, hypersensitivity</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DDI, d4T, ZDV: </a:t>
                      </a:r>
                      <a:r>
                        <a:rPr lang="en-US" sz="1800" dirty="0">
                          <a:effectLst/>
                          <a:latin typeface="Calibri" panose="020F0502020204030204" pitchFamily="34" charset="0"/>
                          <a:ea typeface="Arial" panose="020B0604020202020204" pitchFamily="34" charset="0"/>
                          <a:cs typeface="Calibri" panose="020F0502020204030204" pitchFamily="34" charset="0"/>
                        </a:rPr>
                        <a:t>Mitochondrial toxicity, lipodystrophy, lactic acidosis</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TAF: </a:t>
                      </a:r>
                      <a:r>
                        <a:rPr lang="en-US" sz="1800" dirty="0">
                          <a:effectLst/>
                          <a:latin typeface="Calibri" panose="020F0502020204030204" pitchFamily="34" charset="0"/>
                          <a:ea typeface="Arial" panose="020B0604020202020204" pitchFamily="34" charset="0"/>
                          <a:cs typeface="Calibri" panose="020F0502020204030204" pitchFamily="34" charset="0"/>
                        </a:rPr>
                        <a:t>Weight gain, lipids</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TDF: </a:t>
                      </a:r>
                      <a:r>
                        <a:rPr lang="en-US" sz="1800" dirty="0">
                          <a:effectLst/>
                          <a:latin typeface="Calibri" panose="020F0502020204030204" pitchFamily="34" charset="0"/>
                          <a:ea typeface="Arial" panose="020B0604020202020204" pitchFamily="34" charset="0"/>
                          <a:cs typeface="Calibri" panose="020F0502020204030204" pitchFamily="34" charset="0"/>
                        </a:rPr>
                        <a:t>Proximal renal tubule injury, decrease in bone mineral density</a:t>
                      </a:r>
                    </a:p>
                    <a:p>
                      <a:pPr marL="0" marR="0">
                        <a:spcBef>
                          <a:spcPts val="300"/>
                        </a:spcBef>
                        <a:spcAft>
                          <a:spcPts val="300"/>
                        </a:spcAft>
                      </a:pPr>
                      <a:endParaRPr lang="en-US" sz="18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DOR: </a:t>
                      </a:r>
                      <a:r>
                        <a:rPr lang="en-US" sz="1800" dirty="0">
                          <a:effectLst/>
                          <a:latin typeface="Calibri" panose="020F0502020204030204" pitchFamily="34" charset="0"/>
                          <a:ea typeface="Arial" panose="020B0604020202020204" pitchFamily="34" charset="0"/>
                          <a:cs typeface="Calibri" panose="020F0502020204030204" pitchFamily="34" charset="0"/>
                        </a:rPr>
                        <a:t>CNS effects</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EFV: </a:t>
                      </a:r>
                      <a:r>
                        <a:rPr lang="en-US" sz="1800" dirty="0">
                          <a:effectLst/>
                          <a:latin typeface="Calibri" panose="020F0502020204030204" pitchFamily="34" charset="0"/>
                          <a:ea typeface="Arial" panose="020B0604020202020204" pitchFamily="34" charset="0"/>
                          <a:cs typeface="Calibri" panose="020F0502020204030204" pitchFamily="34" charset="0"/>
                        </a:rPr>
                        <a:t>Hepatotoxicity, vitamin D deficiency, CNS effects, skin reactions, depression, morning somnolence</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NVP: </a:t>
                      </a:r>
                      <a:r>
                        <a:rPr lang="en-US" sz="1800" dirty="0">
                          <a:effectLst/>
                          <a:latin typeface="Calibri" panose="020F0502020204030204" pitchFamily="34" charset="0"/>
                          <a:ea typeface="Arial" panose="020B0604020202020204" pitchFamily="34" charset="0"/>
                          <a:cs typeface="Calibri" panose="020F0502020204030204" pitchFamily="34" charset="0"/>
                        </a:rPr>
                        <a:t>Hepatotoxicity, hypersensitivity</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RPV: </a:t>
                      </a:r>
                      <a:r>
                        <a:rPr lang="en-US" sz="1800" dirty="0">
                          <a:effectLst/>
                          <a:latin typeface="Calibri" panose="020F0502020204030204" pitchFamily="34" charset="0"/>
                          <a:ea typeface="Arial" panose="020B0604020202020204" pitchFamily="34" charset="0"/>
                          <a:cs typeface="Calibri" panose="020F0502020204030204" pitchFamily="34" charset="0"/>
                        </a:rPr>
                        <a:t>CNS effects, skin reactions, effects on the measure of eGFR</a:t>
                      </a:r>
                    </a:p>
                    <a:p>
                      <a:pPr marL="0" marR="0">
                        <a:spcBef>
                          <a:spcPts val="300"/>
                        </a:spcBef>
                        <a:spcAft>
                          <a:spcPts val="300"/>
                        </a:spcAft>
                      </a:pPr>
                      <a:endParaRPr lang="en-US" sz="18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Class effect </a:t>
                      </a:r>
                      <a:r>
                        <a:rPr lang="en-US" sz="1800" dirty="0">
                          <a:effectLst/>
                          <a:latin typeface="Calibri" panose="020F0502020204030204" pitchFamily="34" charset="0"/>
                          <a:ea typeface="Arial" panose="020B0604020202020204" pitchFamily="34" charset="0"/>
                          <a:cs typeface="Calibri" panose="020F0502020204030204" pitchFamily="34" charset="0"/>
                        </a:rPr>
                        <a:t>[b]</a:t>
                      </a:r>
                      <a:r>
                        <a:rPr lang="en-US" sz="1800" b="1" dirty="0">
                          <a:effectLst/>
                          <a:latin typeface="Calibri" panose="020F0502020204030204" pitchFamily="34" charset="0"/>
                          <a:ea typeface="Arial" panose="020B0604020202020204" pitchFamily="34" charset="0"/>
                          <a:cs typeface="Calibri" panose="020F0502020204030204" pitchFamily="34" charset="0"/>
                        </a:rPr>
                        <a:t>:</a:t>
                      </a:r>
                      <a:r>
                        <a:rPr lang="en-US" sz="1800" dirty="0">
                          <a:effectLst/>
                          <a:latin typeface="Calibri" panose="020F0502020204030204" pitchFamily="34" charset="0"/>
                          <a:ea typeface="Arial" panose="020B0604020202020204" pitchFamily="34" charset="0"/>
                          <a:cs typeface="Calibri" panose="020F0502020204030204" pitchFamily="34" charset="0"/>
                        </a:rPr>
                        <a:t> Increased cholesterol [c], increased triglycerides [c], increased glucose, lipodystrophy</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ATV: </a:t>
                      </a:r>
                      <a:r>
                        <a:rPr lang="en-US" sz="1800" dirty="0">
                          <a:effectLst/>
                          <a:latin typeface="Calibri" panose="020F0502020204030204" pitchFamily="34" charset="0"/>
                          <a:ea typeface="Arial" panose="020B0604020202020204" pitchFamily="34" charset="0"/>
                          <a:cs typeface="Calibri" panose="020F0502020204030204" pitchFamily="34" charset="0"/>
                        </a:rPr>
                        <a:t>Nephrolithiasis, renal insufficiency, hyperbilirubinemia</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DRV: </a:t>
                      </a:r>
                      <a:r>
                        <a:rPr lang="en-US" sz="1800" dirty="0">
                          <a:effectLst/>
                          <a:latin typeface="Calibri" panose="020F0502020204030204" pitchFamily="34" charset="0"/>
                          <a:ea typeface="Arial" panose="020B0604020202020204" pitchFamily="34" charset="0"/>
                          <a:cs typeface="Calibri" panose="020F0502020204030204" pitchFamily="34" charset="0"/>
                        </a:rPr>
                        <a:t>Cardiovascular disease, skin reactions</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LPV/RTV: </a:t>
                      </a:r>
                      <a:r>
                        <a:rPr lang="en-US" sz="1800" dirty="0">
                          <a:effectLst/>
                          <a:latin typeface="Calibri" panose="020F0502020204030204" pitchFamily="34" charset="0"/>
                          <a:ea typeface="Arial" panose="020B0604020202020204" pitchFamily="34" charset="0"/>
                          <a:cs typeface="Calibri" panose="020F0502020204030204" pitchFamily="34" charset="0"/>
                        </a:rPr>
                        <a:t>Cardiovascular disease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Class effect </a:t>
                      </a:r>
                      <a:r>
                        <a:rPr lang="en-US" sz="1800" dirty="0">
                          <a:effectLst/>
                          <a:latin typeface="Calibri" panose="020F0502020204030204" pitchFamily="34" charset="0"/>
                          <a:ea typeface="Arial" panose="020B0604020202020204" pitchFamily="34" charset="0"/>
                          <a:cs typeface="Calibri" panose="020F0502020204030204" pitchFamily="34" charset="0"/>
                        </a:rPr>
                        <a:t>[b]</a:t>
                      </a:r>
                      <a:r>
                        <a:rPr lang="en-US" sz="1800" b="1" dirty="0">
                          <a:effectLst/>
                          <a:latin typeface="Calibri" panose="020F0502020204030204" pitchFamily="34" charset="0"/>
                          <a:ea typeface="Arial" panose="020B0604020202020204" pitchFamily="34" charset="0"/>
                          <a:cs typeface="Calibri" panose="020F0502020204030204" pitchFamily="34" charset="0"/>
                        </a:rPr>
                        <a:t>:</a:t>
                      </a:r>
                      <a:r>
                        <a:rPr lang="en-US" sz="1800" dirty="0">
                          <a:effectLst/>
                          <a:latin typeface="Calibri" panose="020F0502020204030204" pitchFamily="34" charset="0"/>
                          <a:ea typeface="Arial" panose="020B0604020202020204" pitchFamily="34" charset="0"/>
                          <a:cs typeface="Calibri" panose="020F0502020204030204" pitchFamily="34" charset="0"/>
                        </a:rPr>
                        <a:t> Weight gain</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BIC: </a:t>
                      </a:r>
                      <a:r>
                        <a:rPr lang="en-US" sz="1800" dirty="0">
                          <a:effectLst/>
                          <a:latin typeface="Calibri" panose="020F0502020204030204" pitchFamily="34" charset="0"/>
                          <a:ea typeface="Arial" panose="020B0604020202020204" pitchFamily="34" charset="0"/>
                          <a:cs typeface="Calibri" panose="020F0502020204030204" pitchFamily="34" charset="0"/>
                        </a:rPr>
                        <a:t>Effects on the measure of eGFR</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DTG: </a:t>
                      </a:r>
                      <a:r>
                        <a:rPr lang="en-US" sz="1800" dirty="0">
                          <a:effectLst/>
                          <a:latin typeface="Calibri" panose="020F0502020204030204" pitchFamily="34" charset="0"/>
                          <a:ea typeface="Arial" panose="020B0604020202020204" pitchFamily="34" charset="0"/>
                          <a:cs typeface="Calibri" panose="020F0502020204030204" pitchFamily="34" charset="0"/>
                        </a:rPr>
                        <a:t>CNS effects, effects on the measure of eGFR</a:t>
                      </a:r>
                    </a:p>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r>
                        <a:rPr lang="en-US" sz="1800" b="1" dirty="0">
                          <a:effectLst/>
                          <a:latin typeface="Calibri" panose="020F0502020204030204" pitchFamily="34" charset="0"/>
                          <a:ea typeface="Arial" panose="020B0604020202020204" pitchFamily="34" charset="0"/>
                          <a:cs typeface="Calibri" panose="020F0502020204030204" pitchFamily="34" charset="0"/>
                        </a:rPr>
                        <a:t>EVG/COBI: </a:t>
                      </a:r>
                      <a:r>
                        <a:rPr lang="en-US" sz="1800" dirty="0">
                          <a:effectLst/>
                          <a:latin typeface="Calibri" panose="020F0502020204030204" pitchFamily="34" charset="0"/>
                          <a:ea typeface="Arial" panose="020B0604020202020204" pitchFamily="34" charset="0"/>
                          <a:cs typeface="Calibri" panose="020F0502020204030204" pitchFamily="34" charset="0"/>
                        </a:rPr>
                        <a:t>Increased lipids, effects on the measure of eGFR</a:t>
                      </a: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79552632"/>
                  </a:ext>
                </a:extLst>
              </a:tr>
              <a:tr h="1136313">
                <a:tc gridSpan="4">
                  <a:txBody>
                    <a:bodyPr/>
                    <a:lstStyle/>
                    <a:p>
                      <a:pPr marL="0" marR="0" indent="0">
                        <a:spcBef>
                          <a:spcPts val="0"/>
                        </a:spcBef>
                        <a:spcAft>
                          <a:spcPts val="0"/>
                        </a:spcAft>
                        <a:buFont typeface="+mj-lt"/>
                        <a:buNone/>
                      </a:pPr>
                      <a:r>
                        <a:rPr lang="en-US" sz="1800" b="1" dirty="0">
                          <a:effectLst/>
                          <a:latin typeface="+mn-lt"/>
                          <a:ea typeface="Arial" panose="020B0604020202020204" pitchFamily="34" charset="0"/>
                          <a:cs typeface="Calibri" panose="020F0502020204030204" pitchFamily="34" charset="0"/>
                        </a:rPr>
                        <a:t>Notes:</a:t>
                      </a:r>
                    </a:p>
                    <a:p>
                      <a:pPr marL="274320" marR="0" lvl="0" indent="-274320" algn="l" defTabSz="914400" rtl="0" eaLnBrk="1" fontAlgn="auto" latinLnBrk="0" hangingPunct="1">
                        <a:lnSpc>
                          <a:spcPct val="100000"/>
                        </a:lnSpc>
                        <a:spcBef>
                          <a:spcPts val="0"/>
                        </a:spcBef>
                        <a:spcAft>
                          <a:spcPts val="0"/>
                        </a:spcAft>
                        <a:buClrTx/>
                        <a:buSzTx/>
                        <a:buFont typeface="+mj-lt"/>
                        <a:buAutoNum type="alphaLcPeriod"/>
                        <a:tabLst/>
                        <a:defRPr/>
                      </a:pPr>
                      <a:r>
                        <a:rPr lang="en-US" sz="1800" kern="1200" dirty="0">
                          <a:solidFill>
                            <a:schemeClr val="tx1"/>
                          </a:solidFill>
                          <a:effectLst/>
                          <a:latin typeface="+mn-lt"/>
                          <a:ea typeface="+mn-ea"/>
                          <a:cs typeface="+mn-cs"/>
                        </a:rPr>
                        <a:t>Screen to document that the patient is negative for HLA-B*5701 before use</a:t>
                      </a:r>
                      <a:endParaRPr lang="en-US" sz="1800" dirty="0">
                        <a:effectLst/>
                        <a:latin typeface="+mn-lt"/>
                        <a:ea typeface="Arial" panose="020B0604020202020204" pitchFamily="34" charset="0"/>
                        <a:cs typeface="Calibri" panose="020F0502020204030204" pitchFamily="34" charset="0"/>
                      </a:endParaRPr>
                    </a:p>
                    <a:p>
                      <a:pPr marL="274320" marR="0" indent="-274320">
                        <a:spcBef>
                          <a:spcPts val="0"/>
                        </a:spcBef>
                        <a:spcAft>
                          <a:spcPts val="0"/>
                        </a:spcAft>
                        <a:buFont typeface="+mj-lt"/>
                        <a:buAutoNum type="alphaLcPeriod"/>
                      </a:pPr>
                      <a:r>
                        <a:rPr lang="en-US" sz="1800" dirty="0">
                          <a:effectLst/>
                          <a:latin typeface="+mn-lt"/>
                          <a:ea typeface="Arial" panose="020B0604020202020204" pitchFamily="34" charset="0"/>
                          <a:cs typeface="Calibri" panose="020F0502020204030204" pitchFamily="34" charset="0"/>
                        </a:rPr>
                        <a:t>Applies to all drugs in this class</a:t>
                      </a:r>
                    </a:p>
                    <a:p>
                      <a:pPr marL="274320" marR="0" lvl="0" indent="-274320" algn="l" defTabSz="914400" rtl="0" eaLnBrk="1" fontAlgn="auto" latinLnBrk="0" hangingPunct="1">
                        <a:lnSpc>
                          <a:spcPct val="100000"/>
                        </a:lnSpc>
                        <a:spcBef>
                          <a:spcPts val="0"/>
                        </a:spcBef>
                        <a:spcAft>
                          <a:spcPts val="0"/>
                        </a:spcAft>
                        <a:buClrTx/>
                        <a:buSzTx/>
                        <a:buFont typeface="+mj-lt"/>
                        <a:buAutoNum type="alphaLcPeriod"/>
                        <a:tabLst/>
                        <a:defRPr/>
                      </a:pPr>
                      <a:r>
                        <a:rPr lang="en-US" sz="1800" dirty="0">
                          <a:effectLst/>
                          <a:latin typeface="+mn-lt"/>
                          <a:ea typeface="Arial" panose="020B0604020202020204" pitchFamily="34" charset="0"/>
                          <a:cs typeface="Calibri" panose="020F0502020204030204" pitchFamily="34" charset="0"/>
                        </a:rPr>
                        <a:t>Especially with ritonavir and cobicistat pharmaco-enhancement</a:t>
                      </a:r>
                    </a:p>
                  </a:txBody>
                  <a:tcPr marL="68580" marR="68580" marT="0" marB="0"/>
                </a:tc>
                <a:tc hMerge="1">
                  <a:txBody>
                    <a:bodyPr/>
                    <a:lstStyle/>
                    <a:p>
                      <a:pPr marL="0" marR="0">
                        <a:spcBef>
                          <a:spcPts val="300"/>
                        </a:spcBef>
                        <a:spcAft>
                          <a:spcPts val="300"/>
                        </a:spcAft>
                      </a:pPr>
                      <a:endParaRPr lang="en-US" sz="19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tc>
                <a:tc hMerge="1">
                  <a:txBody>
                    <a:bodyPr/>
                    <a:lstStyle/>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endParaRPr lang="en-US" sz="19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tc>
                <a:tc hMerge="1">
                  <a:txBody>
                    <a:bodyPr/>
                    <a:lstStyle/>
                    <a:p>
                      <a:pPr marL="182880" marR="0" lvl="0" indent="-182880" algn="l" defTabSz="914400" rtl="0" eaLnBrk="1" fontAlgn="auto" latinLnBrk="0" hangingPunct="1">
                        <a:lnSpc>
                          <a:spcPct val="100000"/>
                        </a:lnSpc>
                        <a:spcBef>
                          <a:spcPts val="300"/>
                        </a:spcBef>
                        <a:spcAft>
                          <a:spcPts val="600"/>
                        </a:spcAft>
                        <a:buClrTx/>
                        <a:buSzTx/>
                        <a:buFont typeface="Arial" panose="020B0604020202020204" pitchFamily="34" charset="0"/>
                        <a:buChar char="•"/>
                        <a:tabLst/>
                        <a:defRPr/>
                      </a:pPr>
                      <a:endParaRPr lang="en-US" sz="1900" dirty="0">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tc>
                <a:extLst>
                  <a:ext uri="{0D108BD9-81ED-4DB2-BD59-A6C34878D82A}">
                    <a16:rowId xmlns:a16="http://schemas.microsoft.com/office/drawing/2014/main" val="1922779316"/>
                  </a:ext>
                </a:extLst>
              </a:tr>
            </a:tbl>
          </a:graphicData>
        </a:graphic>
      </p:graphicFrame>
    </p:spTree>
    <p:extLst>
      <p:ext uri="{BB962C8B-B14F-4D97-AF65-F5344CB8AC3E}">
        <p14:creationId xmlns:p14="http://schemas.microsoft.com/office/powerpoint/2010/main" val="2808272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20B3-970C-4B6E-926F-33E6947024FF}"/>
              </a:ext>
            </a:extLst>
          </p:cNvPr>
          <p:cNvSpPr>
            <a:spLocks noGrp="1"/>
          </p:cNvSpPr>
          <p:nvPr>
            <p:ph type="title"/>
          </p:nvPr>
        </p:nvSpPr>
        <p:spPr>
          <a:xfrm>
            <a:off x="751935" y="319088"/>
            <a:ext cx="10515600" cy="1325563"/>
          </a:xfrm>
        </p:spPr>
        <p:txBody>
          <a:bodyPr/>
          <a:lstStyle/>
          <a:p>
            <a:r>
              <a:rPr lang="en-US" dirty="0">
                <a:effectLst>
                  <a:outerShdw blurRad="38100" dist="38100" dir="2700000" algn="tl">
                    <a:srgbClr val="000000">
                      <a:alpha val="43137"/>
                    </a:srgbClr>
                  </a:outerShdw>
                </a:effectLst>
              </a:rPr>
              <a:t>Recommendations: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ART Changes For Regimen Simplification</a:t>
            </a:r>
          </a:p>
        </p:txBody>
      </p:sp>
      <p:sp>
        <p:nvSpPr>
          <p:cNvPr id="3" name="Content Placeholder 2">
            <a:extLst>
              <a:ext uri="{FF2B5EF4-FFF2-40B4-BE49-F238E27FC236}">
                <a16:creationId xmlns:a16="http://schemas.microsoft.com/office/drawing/2014/main" id="{2B625656-615B-4222-9D85-CFE174150F39}"/>
              </a:ext>
            </a:extLst>
          </p:cNvPr>
          <p:cNvSpPr>
            <a:spLocks noGrp="1"/>
          </p:cNvSpPr>
          <p:nvPr>
            <p:ph idx="1"/>
          </p:nvPr>
        </p:nvSpPr>
        <p:spPr>
          <a:xfrm>
            <a:off x="838200" y="1840243"/>
            <a:ext cx="10833340" cy="4310391"/>
          </a:xfrm>
        </p:spPr>
        <p:txBody>
          <a:bodyPr>
            <a:normAutofit/>
          </a:bodyPr>
          <a:lstStyle/>
          <a:p>
            <a:pPr lvl="0"/>
            <a:r>
              <a:rPr lang="en-US" sz="2600" dirty="0"/>
              <a:t>Clinicians should not prescribe single-agent ART. (A1)</a:t>
            </a:r>
          </a:p>
          <a:p>
            <a:pPr lvl="0"/>
            <a:r>
              <a:rPr lang="en-US" sz="2600" dirty="0"/>
              <a:t>When changing an ART regimen for simplification, i.e., to improve adherence, reduce cost, improve quality of life, or respond to a patient’s request, clinicians should construct a new regimen based on an assessment of:</a:t>
            </a:r>
          </a:p>
          <a:p>
            <a:pPr lvl="1"/>
            <a:r>
              <a:rPr lang="en-US" sz="2600" dirty="0"/>
              <a:t>Prior resistance testing results (A1)</a:t>
            </a:r>
          </a:p>
          <a:p>
            <a:pPr lvl="1"/>
            <a:r>
              <a:rPr lang="en-US" sz="2600" dirty="0"/>
              <a:t>History of ART failure (A2)</a:t>
            </a:r>
          </a:p>
          <a:p>
            <a:pPr lvl="1"/>
            <a:r>
              <a:rPr lang="en-US" sz="2600" dirty="0"/>
              <a:t>Tolerability (A2)</a:t>
            </a:r>
          </a:p>
          <a:p>
            <a:pPr lvl="1"/>
            <a:r>
              <a:rPr lang="en-US" sz="2600" dirty="0"/>
              <a:t>Evidence of clinical effectiveness (A2)</a:t>
            </a:r>
          </a:p>
        </p:txBody>
      </p:sp>
      <p:sp>
        <p:nvSpPr>
          <p:cNvPr id="4" name="Footer Placeholder 3">
            <a:extLst>
              <a:ext uri="{FF2B5EF4-FFF2-40B4-BE49-F238E27FC236}">
                <a16:creationId xmlns:a16="http://schemas.microsoft.com/office/drawing/2014/main" id="{19557F37-7166-4147-84C8-EB2610B283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E058A9-1B0C-493A-8DD9-8816C86164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9AD8735-FB0F-447D-B7DB-96D483C1A95F}"/>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256442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20B3-970C-4B6E-926F-33E6947024FF}"/>
              </a:ext>
            </a:extLst>
          </p:cNvPr>
          <p:cNvSpPr>
            <a:spLocks noGrp="1"/>
          </p:cNvSpPr>
          <p:nvPr>
            <p:ph type="title"/>
          </p:nvPr>
        </p:nvSpPr>
        <p:spPr>
          <a:xfrm>
            <a:off x="534837" y="17253"/>
            <a:ext cx="10515600" cy="1325563"/>
          </a:xfrm>
        </p:spPr>
        <p:txBody>
          <a:bodyPr>
            <a:normAutofit/>
          </a:bodyPr>
          <a:lstStyle/>
          <a:p>
            <a:r>
              <a:rPr lang="en-US" sz="3600" dirty="0">
                <a:effectLst>
                  <a:outerShdw blurRad="38100" dist="38100" dir="2700000" algn="tl">
                    <a:srgbClr val="000000">
                      <a:alpha val="43137"/>
                    </a:srgbClr>
                  </a:outerShdw>
                </a:effectLst>
              </a:rPr>
              <a:t>Recommendations: </a:t>
            </a:r>
            <a:br>
              <a:rPr lang="en-US" sz="3600" dirty="0">
                <a:effectLst>
                  <a:outerShdw blurRad="38100" dist="38100" dir="2700000" algn="tl">
                    <a:srgbClr val="000000">
                      <a:alpha val="43137"/>
                    </a:srgbClr>
                  </a:outerShdw>
                </a:effectLst>
              </a:rPr>
            </a:br>
            <a:r>
              <a:rPr lang="en-US" sz="3600" dirty="0">
                <a:effectLst>
                  <a:outerShdw blurRad="38100" dist="38100" dir="2700000" algn="tl">
                    <a:srgbClr val="000000">
                      <a:alpha val="43137"/>
                    </a:srgbClr>
                  </a:outerShdw>
                </a:effectLst>
              </a:rPr>
              <a:t>Resumption of ART After a Treatment Interruption</a:t>
            </a:r>
          </a:p>
        </p:txBody>
      </p:sp>
      <p:sp>
        <p:nvSpPr>
          <p:cNvPr id="3" name="Content Placeholder 2">
            <a:extLst>
              <a:ext uri="{FF2B5EF4-FFF2-40B4-BE49-F238E27FC236}">
                <a16:creationId xmlns:a16="http://schemas.microsoft.com/office/drawing/2014/main" id="{2B625656-615B-4222-9D85-CFE174150F39}"/>
              </a:ext>
            </a:extLst>
          </p:cNvPr>
          <p:cNvSpPr>
            <a:spLocks noGrp="1"/>
          </p:cNvSpPr>
          <p:nvPr>
            <p:ph idx="1"/>
          </p:nvPr>
        </p:nvSpPr>
        <p:spPr>
          <a:xfrm>
            <a:off x="541306" y="1206381"/>
            <a:ext cx="10660813" cy="5149969"/>
          </a:xfrm>
        </p:spPr>
        <p:txBody>
          <a:bodyPr>
            <a:noAutofit/>
          </a:bodyPr>
          <a:lstStyle/>
          <a:p>
            <a:pPr lvl="0"/>
            <a:r>
              <a:rPr lang="en-US" sz="2200" dirty="0"/>
              <a:t>Although drug resistance may not be present in all cases, when reinitiating ART after an interruption, clinicians should identify factors that may have contributed to potential selection of drug resistance, including: </a:t>
            </a:r>
          </a:p>
          <a:p>
            <a:pPr lvl="1"/>
            <a:r>
              <a:rPr lang="en-US" sz="2200" dirty="0"/>
              <a:t>Reason for a treatment interruption, i.e., strategic or unplanned (A3)</a:t>
            </a:r>
          </a:p>
          <a:p>
            <a:pPr lvl="1"/>
            <a:r>
              <a:rPr lang="en-US" sz="2200" dirty="0"/>
              <a:t>The patient’s plasma HIV-1 RNA level (viral load) at the time of ART interruption (A2)</a:t>
            </a:r>
          </a:p>
          <a:p>
            <a:pPr lvl="1"/>
            <a:r>
              <a:rPr lang="en-US" sz="2200" dirty="0"/>
              <a:t>Duration of the interruption, particularly if agents with long clearance half-lives are being used (A2)</a:t>
            </a:r>
          </a:p>
          <a:p>
            <a:pPr lvl="1"/>
            <a:r>
              <a:rPr lang="en-US" sz="2200" dirty="0"/>
              <a:t>Pattern of adherence prior to discontinuation (A2)</a:t>
            </a:r>
          </a:p>
          <a:p>
            <a:pPr lvl="1"/>
            <a:r>
              <a:rPr lang="en-US" sz="2200" dirty="0"/>
              <a:t>Existence of any barriers to adherence before the treatment interruption, and whether they are still present (A2)</a:t>
            </a:r>
          </a:p>
          <a:p>
            <a:pPr lvl="0"/>
            <a:r>
              <a:rPr lang="en-US" sz="2200" dirty="0"/>
              <a:t>If the factor(s) related to interruption confer a low likelihood of emerging resistance, the clinician should recommend resumption of an appropriate ART regimen (based on assessment above) as soon as possible. (A2)</a:t>
            </a:r>
          </a:p>
          <a:p>
            <a:r>
              <a:rPr lang="en-US" sz="2200" dirty="0"/>
              <a:t>If a patient had a detectable viral load before a treatment interruption of &lt;4 weeks, the clinician should obtain a plasma genotypic resistance test as soon as possible. (A2)</a:t>
            </a:r>
          </a:p>
        </p:txBody>
      </p:sp>
      <p:sp>
        <p:nvSpPr>
          <p:cNvPr id="4" name="Footer Placeholder 3">
            <a:extLst>
              <a:ext uri="{FF2B5EF4-FFF2-40B4-BE49-F238E27FC236}">
                <a16:creationId xmlns:a16="http://schemas.microsoft.com/office/drawing/2014/main" id="{19557F37-7166-4147-84C8-EB2610B283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E058A9-1B0C-493A-8DD9-8816C86164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9AD8735-FB0F-447D-B7DB-96D483C1A95F}"/>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1492453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69E9F-408D-42CE-B4EF-860209FCD15B}"/>
              </a:ext>
            </a:extLst>
          </p:cNvPr>
          <p:cNvSpPr>
            <a:spLocks noGrp="1"/>
          </p:cNvSpPr>
          <p:nvPr>
            <p:ph type="title"/>
          </p:nvPr>
        </p:nvSpPr>
        <p:spPr>
          <a:xfrm>
            <a:off x="586596" y="41770"/>
            <a:ext cx="10515600" cy="1105544"/>
          </a:xfrm>
        </p:spPr>
        <p:txBody>
          <a:bodyPr/>
          <a:lstStyle/>
          <a:p>
            <a:r>
              <a:rPr lang="en-US" dirty="0"/>
              <a:t>Goals of the Guideline</a:t>
            </a:r>
          </a:p>
        </p:txBody>
      </p:sp>
      <p:sp>
        <p:nvSpPr>
          <p:cNvPr id="3" name="Content Placeholder 2">
            <a:extLst>
              <a:ext uri="{FF2B5EF4-FFF2-40B4-BE49-F238E27FC236}">
                <a16:creationId xmlns:a16="http://schemas.microsoft.com/office/drawing/2014/main" id="{23DD05D2-81C0-404B-8836-6C1570C331FA}"/>
              </a:ext>
            </a:extLst>
          </p:cNvPr>
          <p:cNvSpPr>
            <a:spLocks noGrp="1"/>
          </p:cNvSpPr>
          <p:nvPr>
            <p:ph idx="1"/>
          </p:nvPr>
        </p:nvSpPr>
        <p:spPr>
          <a:xfrm>
            <a:off x="586596" y="1069676"/>
            <a:ext cx="10767204" cy="5286674"/>
          </a:xfrm>
        </p:spPr>
        <p:txBody>
          <a:bodyPr>
            <a:normAutofit fontScale="70000" lnSpcReduction="20000"/>
          </a:bodyPr>
          <a:lstStyle/>
          <a:p>
            <a:pPr lvl="0"/>
            <a:r>
              <a:rPr lang="en-US" sz="3200" dirty="0"/>
              <a:t>Increase clinicians’ ability to recognize ART failure </a:t>
            </a:r>
          </a:p>
          <a:p>
            <a:pPr lvl="0"/>
            <a:r>
              <a:rPr lang="en-US" sz="3200" dirty="0"/>
              <a:t>Increase clinicians’ ability to effectively manage switching a patient’s initial or subsequent ART regimen when indicated to: </a:t>
            </a:r>
          </a:p>
          <a:p>
            <a:pPr lvl="1"/>
            <a:r>
              <a:rPr lang="en-US" sz="3200" dirty="0"/>
              <a:t>Improve viral suppression </a:t>
            </a:r>
          </a:p>
          <a:p>
            <a:pPr lvl="1"/>
            <a:r>
              <a:rPr lang="en-US" sz="3200" dirty="0"/>
              <a:t>Recognize and respond to virologic failure in a timely fashion</a:t>
            </a:r>
          </a:p>
          <a:p>
            <a:pPr lvl="1"/>
            <a:r>
              <a:rPr lang="en-US" sz="3200" dirty="0"/>
              <a:t>Improve tolerability</a:t>
            </a:r>
          </a:p>
          <a:p>
            <a:pPr lvl="1"/>
            <a:r>
              <a:rPr lang="en-US" sz="3200" dirty="0"/>
              <a:t>Reduce toxic effects </a:t>
            </a:r>
          </a:p>
          <a:p>
            <a:pPr lvl="1"/>
            <a:r>
              <a:rPr lang="en-US" sz="3200" dirty="0"/>
              <a:t>Avoid drug-drug interactions</a:t>
            </a:r>
          </a:p>
          <a:p>
            <a:pPr lvl="1"/>
            <a:r>
              <a:rPr lang="en-US" sz="3200" dirty="0"/>
              <a:t>Simplify (i.e., change from a multi-tablet regimen to a single-tablet regimen)</a:t>
            </a:r>
          </a:p>
          <a:p>
            <a:pPr lvl="1"/>
            <a:r>
              <a:rPr lang="en-US" sz="3200" dirty="0"/>
              <a:t>Ensure safety during pregnancy</a:t>
            </a:r>
          </a:p>
          <a:p>
            <a:pPr lvl="0"/>
            <a:r>
              <a:rPr lang="en-US" sz="3200" dirty="0"/>
              <a:t>Assist clinicians in managing a patient’s resumption of ART after a treatment interruption </a:t>
            </a:r>
          </a:p>
          <a:p>
            <a:pPr lvl="0"/>
            <a:r>
              <a:rPr lang="en-US" sz="3200" dirty="0"/>
              <a:t>Assist clinicians in recognizing cases that may benefit from expert consultation, such as when choosing a new ART regimen for a patient who has already been treated with multiple ART regimens or has other complicating factors  </a:t>
            </a:r>
          </a:p>
          <a:p>
            <a:pPr lvl="0"/>
            <a:r>
              <a:rPr lang="en-US" sz="3200" dirty="0"/>
              <a:t>Encourage clinicians to seek the assistance of an </a:t>
            </a:r>
            <a:r>
              <a:rPr lang="en-US" sz="3200" u="sng" dirty="0">
                <a:hlinkClick r:id="rId2"/>
              </a:rPr>
              <a:t>experienced HIV care provider</a:t>
            </a:r>
            <a:r>
              <a:rPr lang="en-US" sz="3200" dirty="0"/>
              <a:t> when treating patients with extensive resistance to antiretroviral drugs</a:t>
            </a:r>
          </a:p>
          <a:p>
            <a:endParaRPr lang="en-US" dirty="0"/>
          </a:p>
        </p:txBody>
      </p:sp>
      <p:sp>
        <p:nvSpPr>
          <p:cNvPr id="4" name="Footer Placeholder 3">
            <a:extLst>
              <a:ext uri="{FF2B5EF4-FFF2-40B4-BE49-F238E27FC236}">
                <a16:creationId xmlns:a16="http://schemas.microsoft.com/office/drawing/2014/main" id="{3EB72520-40B0-4EF1-A7D1-B6DC4DD28DD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E356DB4-0EFD-4465-ACA3-39CDE1650C3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E1E9342-162E-478A-99AF-E3FC363632C3}"/>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916441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Second-Line ART After Treatment Failure or for Regimen Simplification</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274DE-2D01-49A3-894E-E1D604997CB6}"/>
              </a:ext>
            </a:extLst>
          </p:cNvPr>
          <p:cNvSpPr>
            <a:spLocks noGrp="1"/>
          </p:cNvSpPr>
          <p:nvPr>
            <p:ph type="title"/>
          </p:nvPr>
        </p:nvSpPr>
        <p:spPr>
          <a:xfrm>
            <a:off x="639793" y="355091"/>
            <a:ext cx="10515600" cy="1325563"/>
          </a:xfrm>
        </p:spPr>
        <p:txBody>
          <a:bodyPr/>
          <a:lstStyle/>
          <a:p>
            <a:r>
              <a:rPr lang="en-US" dirty="0"/>
              <a:t>Recommendations:</a:t>
            </a:r>
            <a:br>
              <a:rPr lang="en-US" dirty="0"/>
            </a:br>
            <a:r>
              <a:rPr lang="en-US" dirty="0"/>
              <a:t>Identifying and Managing Virologic Failure</a:t>
            </a:r>
          </a:p>
        </p:txBody>
      </p:sp>
      <p:sp>
        <p:nvSpPr>
          <p:cNvPr id="3" name="Content Placeholder 2">
            <a:extLst>
              <a:ext uri="{FF2B5EF4-FFF2-40B4-BE49-F238E27FC236}">
                <a16:creationId xmlns:a16="http://schemas.microsoft.com/office/drawing/2014/main" id="{5EA6D9E7-22A1-4AD9-9498-F031D8910DA6}"/>
              </a:ext>
            </a:extLst>
          </p:cNvPr>
          <p:cNvSpPr>
            <a:spLocks noGrp="1"/>
          </p:cNvSpPr>
          <p:nvPr>
            <p:ph idx="1"/>
          </p:nvPr>
        </p:nvSpPr>
        <p:spPr>
          <a:xfrm>
            <a:off x="639793" y="1710936"/>
            <a:ext cx="10515600" cy="4615132"/>
          </a:xfrm>
        </p:spPr>
        <p:txBody>
          <a:bodyPr>
            <a:normAutofit fontScale="92500" lnSpcReduction="10000"/>
          </a:bodyPr>
          <a:lstStyle/>
          <a:p>
            <a:r>
              <a:rPr lang="en-US" sz="2200" dirty="0"/>
              <a:t>When a patient’s plasma HIV-1 RNA level (viral load) is not suppressed to &lt;200 copies/mL by 24 weeks after ART initiation or if it rebounds to ≥200 copies/mL after suppression has been achieved, the clinician should confirm the result with a repeat HIV RNA test within 4 weeks of the original test. (A3)</a:t>
            </a:r>
          </a:p>
          <a:p>
            <a:pPr lvl="1"/>
            <a:r>
              <a:rPr lang="en-US" sz="2200" dirty="0"/>
              <a:t>See the NYSDOH AI guideline </a:t>
            </a:r>
            <a:r>
              <a:rPr lang="en-US" sz="2200" dirty="0">
                <a:hlinkClick r:id="rId2"/>
              </a:rPr>
              <a:t>Virologic and Immunologic Monitoring in HIV Care &gt; Viral Load and CD4 Count Monitoring Intervals</a:t>
            </a:r>
            <a:r>
              <a:rPr lang="en-US" sz="2200" dirty="0"/>
              <a:t>.</a:t>
            </a:r>
          </a:p>
          <a:p>
            <a:pPr lvl="0"/>
            <a:r>
              <a:rPr lang="en-US" sz="2200" dirty="0"/>
              <a:t>When a patient’s viral load test result indicates virologic failure (HIV RNA ≥200 copies/mL) or low-level viremia (HIV RNA 50 to 199 copies/mL) confirmed over a period of at least 1 month, the clinician should assess for and address the following factors that may reduce ART efficacy:</a:t>
            </a:r>
          </a:p>
          <a:p>
            <a:pPr lvl="1"/>
            <a:r>
              <a:rPr lang="en-US" sz="2200" dirty="0"/>
              <a:t>Adherence (A2)</a:t>
            </a:r>
          </a:p>
          <a:p>
            <a:pPr lvl="1"/>
            <a:r>
              <a:rPr lang="en-US" sz="2200" dirty="0"/>
              <a:t>Interactions between ART agents and concomitant medications, including over-the-counter medications and supplements (e.g., divalent cations, St. John’s wort) (A*)</a:t>
            </a:r>
          </a:p>
          <a:p>
            <a:pPr lvl="1"/>
            <a:r>
              <a:rPr lang="en-US" sz="2200" dirty="0"/>
              <a:t>Adverse effects that lead to poor adherence or cessation of treatment (A2)</a:t>
            </a:r>
          </a:p>
          <a:p>
            <a:pPr lvl="1"/>
            <a:r>
              <a:rPr lang="en-US" sz="2200" dirty="0"/>
              <a:t>Reviews of all prior drug resistance testing results, previous treatment experience, and reason for treatment changes or discontinuation (A3)</a:t>
            </a:r>
          </a:p>
          <a:p>
            <a:endParaRPr lang="en-US" sz="2000" dirty="0"/>
          </a:p>
        </p:txBody>
      </p:sp>
      <p:sp>
        <p:nvSpPr>
          <p:cNvPr id="4" name="Footer Placeholder 3">
            <a:extLst>
              <a:ext uri="{FF2B5EF4-FFF2-40B4-BE49-F238E27FC236}">
                <a16:creationId xmlns:a16="http://schemas.microsoft.com/office/drawing/2014/main" id="{0C31800C-161E-4B68-96EF-5EACE0BC104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29EE54D-7CCD-45CE-8078-F0043847F77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EC0691D-DEC6-4D41-BEB9-D586005667E1}"/>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3495379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274DE-2D01-49A3-894E-E1D604997CB6}"/>
              </a:ext>
            </a:extLst>
          </p:cNvPr>
          <p:cNvSpPr>
            <a:spLocks noGrp="1"/>
          </p:cNvSpPr>
          <p:nvPr>
            <p:ph type="title"/>
          </p:nvPr>
        </p:nvSpPr>
        <p:spPr>
          <a:xfrm>
            <a:off x="639793" y="343603"/>
            <a:ext cx="10515600" cy="1325563"/>
          </a:xfrm>
        </p:spPr>
        <p:txBody>
          <a:bodyPr>
            <a:normAutofit fontScale="90000"/>
          </a:bodyPr>
          <a:lstStyle/>
          <a:p>
            <a:r>
              <a:rPr lang="en-US" sz="4400" dirty="0"/>
              <a:t>Recommendations:</a:t>
            </a:r>
            <a:br>
              <a:rPr lang="en-US" sz="4400" dirty="0"/>
            </a:br>
            <a:r>
              <a:rPr lang="en-US" sz="4400" dirty="0"/>
              <a:t>Identifying and Managing Virologic Failure</a:t>
            </a:r>
            <a:r>
              <a:rPr lang="en-US" b="0" dirty="0">
                <a:effectLst/>
              </a:rPr>
              <a:t>, </a:t>
            </a:r>
            <a:r>
              <a:rPr lang="en-US" sz="3600" b="0" i="1" dirty="0">
                <a:effectLst/>
              </a:rPr>
              <a:t>continued</a:t>
            </a:r>
            <a:endParaRPr lang="en-US" b="0" i="1" dirty="0">
              <a:effectLst/>
            </a:endParaRPr>
          </a:p>
        </p:txBody>
      </p:sp>
      <p:sp>
        <p:nvSpPr>
          <p:cNvPr id="3" name="Content Placeholder 2">
            <a:extLst>
              <a:ext uri="{FF2B5EF4-FFF2-40B4-BE49-F238E27FC236}">
                <a16:creationId xmlns:a16="http://schemas.microsoft.com/office/drawing/2014/main" id="{5EA6D9E7-22A1-4AD9-9498-F031D8910DA6}"/>
              </a:ext>
            </a:extLst>
          </p:cNvPr>
          <p:cNvSpPr>
            <a:spLocks noGrp="1"/>
          </p:cNvSpPr>
          <p:nvPr>
            <p:ph idx="1"/>
          </p:nvPr>
        </p:nvSpPr>
        <p:spPr>
          <a:xfrm>
            <a:off x="700178" y="1795724"/>
            <a:ext cx="10515600" cy="4477109"/>
          </a:xfrm>
        </p:spPr>
        <p:txBody>
          <a:bodyPr>
            <a:normAutofit/>
          </a:bodyPr>
          <a:lstStyle/>
          <a:p>
            <a:pPr lvl="0"/>
            <a:r>
              <a:rPr lang="en-US" sz="2200" dirty="0"/>
              <a:t>For all cases of virologic failure, clinicians should perform genotypic resistance testing, ideally while the patient is taking the failing regimen or no longer than 4 weeks after discontinuation. (A2)</a:t>
            </a:r>
          </a:p>
          <a:p>
            <a:pPr lvl="1"/>
            <a:r>
              <a:rPr lang="en-US" sz="2200" dirty="0"/>
              <a:t>If the viral load is ≥500 copies/mL, clinicians should obtain a plasma RNA genotype test. (A2)</a:t>
            </a:r>
          </a:p>
          <a:p>
            <a:pPr lvl="1"/>
            <a:r>
              <a:rPr lang="en-US" sz="2200" dirty="0"/>
              <a:t>If the breakthrough viral load is &lt;500 copies/mL, clinicians should obtain an archived DNA genotype test if viral suppression is not achieved after any drug-drug interactions or problems with adherence have been addressed. (B3)</a:t>
            </a:r>
          </a:p>
          <a:p>
            <a:r>
              <a:rPr lang="en-US" sz="2200" dirty="0"/>
              <a:t>In patients with persistent low-level viremia, clinicians should consult an </a:t>
            </a:r>
            <a:r>
              <a:rPr lang="en-US" sz="2200" u="sng" dirty="0">
                <a:hlinkClick r:id="rId2"/>
              </a:rPr>
              <a:t>experienced HIV care provider</a:t>
            </a:r>
            <a:r>
              <a:rPr lang="en-US" sz="2200" dirty="0"/>
              <a:t>; low-level viremia can have multiple causes, and its clinical effect is unclear. (A3) </a:t>
            </a:r>
          </a:p>
        </p:txBody>
      </p:sp>
      <p:sp>
        <p:nvSpPr>
          <p:cNvPr id="4" name="Footer Placeholder 3">
            <a:extLst>
              <a:ext uri="{FF2B5EF4-FFF2-40B4-BE49-F238E27FC236}">
                <a16:creationId xmlns:a16="http://schemas.microsoft.com/office/drawing/2014/main" id="{0C31800C-161E-4B68-96EF-5EACE0BC104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29EE54D-7CCD-45CE-8078-F0043847F77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EC0691D-DEC6-4D41-BEB9-D586005667E1}"/>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123345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CD9D-5870-4D6E-B968-8E299DC8F9E4}"/>
              </a:ext>
            </a:extLst>
          </p:cNvPr>
          <p:cNvSpPr>
            <a:spLocks noGrp="1"/>
          </p:cNvSpPr>
          <p:nvPr>
            <p:ph type="title"/>
          </p:nvPr>
        </p:nvSpPr>
        <p:spPr>
          <a:xfrm>
            <a:off x="362309" y="7129"/>
            <a:ext cx="10991491" cy="861190"/>
          </a:xfrm>
        </p:spPr>
        <p:txBody>
          <a:bodyPr/>
          <a:lstStyle/>
          <a:p>
            <a:r>
              <a:rPr lang="en-US" dirty="0"/>
              <a:t>Types of HIV Resistance Tests</a:t>
            </a:r>
          </a:p>
        </p:txBody>
      </p:sp>
      <p:sp>
        <p:nvSpPr>
          <p:cNvPr id="4" name="Footer Placeholder 3">
            <a:extLst>
              <a:ext uri="{FF2B5EF4-FFF2-40B4-BE49-F238E27FC236}">
                <a16:creationId xmlns:a16="http://schemas.microsoft.com/office/drawing/2014/main" id="{752ACE42-FF2F-4F61-891E-57599CF084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74529D-92B1-4F4F-B588-9B20008C328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66168BE-C850-488C-A0B9-F6E324C6825F}"/>
              </a:ext>
            </a:extLst>
          </p:cNvPr>
          <p:cNvSpPr>
            <a:spLocks noGrp="1"/>
          </p:cNvSpPr>
          <p:nvPr>
            <p:ph type="dt" sz="half" idx="2"/>
          </p:nvPr>
        </p:nvSpPr>
        <p:spPr>
          <a:xfrm>
            <a:off x="838200" y="6442469"/>
            <a:ext cx="2743200" cy="365125"/>
          </a:xfrm>
        </p:spPr>
        <p:txBody>
          <a:bodyPr/>
          <a:lstStyle/>
          <a:p>
            <a:r>
              <a:rPr lang="en-US" dirty="0"/>
              <a:t>January 2023</a:t>
            </a:r>
          </a:p>
        </p:txBody>
      </p:sp>
      <p:graphicFrame>
        <p:nvGraphicFramePr>
          <p:cNvPr id="7" name="Content Placeholder 6">
            <a:extLst>
              <a:ext uri="{FF2B5EF4-FFF2-40B4-BE49-F238E27FC236}">
                <a16:creationId xmlns:a16="http://schemas.microsoft.com/office/drawing/2014/main" id="{1C4F8B8E-B53C-41FB-91CE-C16637D37BA5}"/>
              </a:ext>
            </a:extLst>
          </p:cNvPr>
          <p:cNvGraphicFramePr>
            <a:graphicFrameLocks noGrp="1"/>
          </p:cNvGraphicFramePr>
          <p:nvPr>
            <p:ph idx="1"/>
            <p:extLst>
              <p:ext uri="{D42A27DB-BD31-4B8C-83A1-F6EECF244321}">
                <p14:modId xmlns:p14="http://schemas.microsoft.com/office/powerpoint/2010/main" val="364497398"/>
              </p:ext>
            </p:extLst>
          </p:nvPr>
        </p:nvGraphicFramePr>
        <p:xfrm>
          <a:off x="320615" y="870933"/>
          <a:ext cx="11550770" cy="5413374"/>
        </p:xfrm>
        <a:graphic>
          <a:graphicData uri="http://schemas.openxmlformats.org/drawingml/2006/table">
            <a:tbl>
              <a:tblPr firstRow="1" bandRow="1">
                <a:tableStyleId>{5940675A-B579-460E-94D1-54222C63F5DA}</a:tableStyleId>
              </a:tblPr>
              <a:tblGrid>
                <a:gridCol w="1680433">
                  <a:extLst>
                    <a:ext uri="{9D8B030D-6E8A-4147-A177-3AD203B41FA5}">
                      <a16:colId xmlns:a16="http://schemas.microsoft.com/office/drawing/2014/main" val="2965091158"/>
                    </a:ext>
                  </a:extLst>
                </a:gridCol>
                <a:gridCol w="3847309">
                  <a:extLst>
                    <a:ext uri="{9D8B030D-6E8A-4147-A177-3AD203B41FA5}">
                      <a16:colId xmlns:a16="http://schemas.microsoft.com/office/drawing/2014/main" val="1943214951"/>
                    </a:ext>
                  </a:extLst>
                </a:gridCol>
                <a:gridCol w="6023028">
                  <a:extLst>
                    <a:ext uri="{9D8B030D-6E8A-4147-A177-3AD203B41FA5}">
                      <a16:colId xmlns:a16="http://schemas.microsoft.com/office/drawing/2014/main" val="2036904806"/>
                    </a:ext>
                  </a:extLst>
                </a:gridCol>
              </a:tblGrid>
              <a:tr h="502937">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Test</a:t>
                      </a:r>
                      <a:endParaRPr lang="en-US" sz="2000" dirty="0">
                        <a:solidFill>
                          <a:schemeClr val="bg1"/>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ctr">
                    <a:solidFill>
                      <a:srgbClr val="523178"/>
                    </a:solidFill>
                  </a:tcPr>
                </a:tc>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mn-ea"/>
                          <a:cs typeface="Calibri" panose="020F0502020204030204" pitchFamily="34" charset="0"/>
                        </a:rPr>
                        <a:t>Description</a:t>
                      </a:r>
                      <a:endParaRPr lang="en-US" sz="2000" dirty="0">
                        <a:solidFill>
                          <a:schemeClr val="bg1"/>
                        </a:solidFill>
                        <a:effectLst/>
                        <a:latin typeface="Calibri" panose="020F0502020204030204" pitchFamily="34" charset="0"/>
                        <a:ea typeface="+mn-ea"/>
                        <a:cs typeface="Calibri" panose="020F0502020204030204" pitchFamily="34" charset="0"/>
                      </a:endParaRPr>
                    </a:p>
                  </a:txBody>
                  <a:tcPr marL="68580" marR="68580" marT="0" marB="0" anchor="ctr">
                    <a:solidFill>
                      <a:srgbClr val="523178"/>
                    </a:solidFill>
                  </a:tcPr>
                </a:tc>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Use</a:t>
                      </a:r>
                      <a:endParaRPr lang="en-US" sz="2000" dirty="0">
                        <a:solidFill>
                          <a:schemeClr val="bg1"/>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ctr">
                    <a:solidFill>
                      <a:srgbClr val="523178"/>
                    </a:solidFill>
                  </a:tcPr>
                </a:tc>
                <a:extLst>
                  <a:ext uri="{0D108BD9-81ED-4DB2-BD59-A6C34878D82A}">
                    <a16:rowId xmlns:a16="http://schemas.microsoft.com/office/drawing/2014/main" val="1391323950"/>
                  </a:ext>
                </a:extLst>
              </a:tr>
              <a:tr h="2095572">
                <a:tc>
                  <a:txBody>
                    <a:bodyPr/>
                    <a:lstStyle/>
                    <a:p>
                      <a:pPr marL="0" marR="0">
                        <a:spcBef>
                          <a:spcPts val="0"/>
                        </a:spcBef>
                        <a:spcAft>
                          <a:spcPts val="0"/>
                        </a:spcAft>
                      </a:pPr>
                      <a:r>
                        <a:rPr lang="en-US" sz="2000">
                          <a:effectLst/>
                          <a:latin typeface="Calibri" panose="020F0502020204030204" pitchFamily="34" charset="0"/>
                          <a:ea typeface="Arial" panose="020B0604020202020204" pitchFamily="34" charset="0"/>
                          <a:cs typeface="Calibri" panose="020F0502020204030204" pitchFamily="34" charset="0"/>
                        </a:rPr>
                        <a:t>Genotype</a:t>
                      </a:r>
                    </a:p>
                  </a:txBody>
                  <a:tcPr marL="68580" marR="68580" marT="0" marB="0"/>
                </a:tc>
                <a:tc>
                  <a:txBody>
                    <a:bodyPr/>
                    <a:lstStyle/>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mn-ea"/>
                        </a:rPr>
                        <a:t>Assesses mutations in the HIV RNA genes that encode enzymes targeted by ARVs: reverse transcriptase, protease, integrase </a:t>
                      </a:r>
                    </a:p>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mn-ea"/>
                        </a:rPr>
                        <a:t>Algorithms interpret the effect of mutations on ARV efficacy</a:t>
                      </a:r>
                    </a:p>
                  </a:txBody>
                  <a:tcPr marL="68580" marR="68580" marT="0" marB="0"/>
                </a:tc>
                <a:tc>
                  <a:txBody>
                    <a:bodyPr/>
                    <a:lstStyle/>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Arial" panose="020B0604020202020204" pitchFamily="34" charset="0"/>
                        </a:rPr>
                        <a:t>At diagnosis, when a patient has incomplete virologic response to ART, or when viral rebound occurs </a:t>
                      </a:r>
                    </a:p>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Arial" panose="020B0604020202020204" pitchFamily="34" charset="0"/>
                        </a:rPr>
                        <a:t>Has utility if plasma HIV-1 RNA level (viral load) is </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a:t>
                      </a:r>
                      <a:r>
                        <a:rPr lang="en-US" sz="2000" dirty="0">
                          <a:solidFill>
                            <a:srgbClr val="000000"/>
                          </a:solidFill>
                          <a:effectLst/>
                          <a:latin typeface="Calibri" panose="020F0502020204030204" pitchFamily="34" charset="0"/>
                          <a:ea typeface="Arial" panose="020B0604020202020204" pitchFamily="34" charset="0"/>
                        </a:rPr>
                        <a:t>500 to 1,000 copies/mL</a:t>
                      </a:r>
                    </a:p>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Arial" panose="020B0604020202020204" pitchFamily="34" charset="0"/>
                        </a:rPr>
                        <a:t>May not detect all RAMs </a:t>
                      </a:r>
                    </a:p>
                  </a:txBody>
                  <a:tcPr marL="68580" marR="68580" marT="0" marB="0"/>
                </a:tc>
                <a:extLst>
                  <a:ext uri="{0D108BD9-81ED-4DB2-BD59-A6C34878D82A}">
                    <a16:rowId xmlns:a16="http://schemas.microsoft.com/office/drawing/2014/main" val="4279552632"/>
                  </a:ext>
                </a:extLst>
              </a:tr>
              <a:tr h="1704399">
                <a:tc>
                  <a:txBody>
                    <a:bodyPr/>
                    <a:lstStyle/>
                    <a:p>
                      <a:pPr marL="0" marR="0">
                        <a:spcBef>
                          <a:spcPts val="0"/>
                        </a:spcBef>
                        <a:spcAft>
                          <a:spcPts val="0"/>
                        </a:spcAft>
                      </a:pPr>
                      <a:r>
                        <a:rPr lang="en-US" sz="2000" dirty="0">
                          <a:effectLst/>
                          <a:latin typeface="Calibri" panose="020F0502020204030204" pitchFamily="34" charset="0"/>
                          <a:ea typeface="Arial" panose="020B0604020202020204" pitchFamily="34" charset="0"/>
                          <a:cs typeface="Calibri" panose="020F0502020204030204" pitchFamily="34" charset="0"/>
                        </a:rPr>
                        <a:t>Phenotype</a:t>
                      </a:r>
                    </a:p>
                  </a:txBody>
                  <a:tcPr marL="68580" marR="68580" marT="0" marB="0"/>
                </a:tc>
                <a:tc>
                  <a:txBody>
                    <a:bodyPr/>
                    <a:lstStyle/>
                    <a:p>
                      <a:pPr marL="285750" marR="0" lvl="0" indent="-285750">
                        <a:spcBef>
                          <a:spcPts val="300"/>
                        </a:spcBef>
                        <a:spcAft>
                          <a:spcPts val="300"/>
                        </a:spcAft>
                        <a:buSzPct val="100000"/>
                        <a:buFont typeface="Arial" panose="020B0604020202020204" pitchFamily="34" charset="0"/>
                        <a:buChar char="•"/>
                      </a:pPr>
                      <a:r>
                        <a:rPr lang="en-US" sz="2000">
                          <a:solidFill>
                            <a:srgbClr val="000000"/>
                          </a:solidFill>
                          <a:effectLst/>
                          <a:latin typeface="Calibri" panose="020F0502020204030204" pitchFamily="34" charset="0"/>
                          <a:ea typeface="Arial" panose="020B0604020202020204" pitchFamily="34" charset="0"/>
                        </a:rPr>
                        <a:t>Assesses the effect of HIV genes on the ARV concentration required to inhibit viral growth compared with wild-type (nonmutant) virus</a:t>
                      </a:r>
                    </a:p>
                    <a:p>
                      <a:pPr marL="285750" marR="0" lvl="0" indent="-285750">
                        <a:spcBef>
                          <a:spcPts val="300"/>
                        </a:spcBef>
                        <a:spcAft>
                          <a:spcPts val="300"/>
                        </a:spcAft>
                        <a:buSzPct val="100000"/>
                        <a:buFont typeface="Arial" panose="020B0604020202020204" pitchFamily="34" charset="0"/>
                        <a:buChar char="•"/>
                      </a:pPr>
                      <a:r>
                        <a:rPr lang="en-US" sz="2000">
                          <a:solidFill>
                            <a:srgbClr val="000000"/>
                          </a:solidFill>
                          <a:effectLst/>
                          <a:latin typeface="Calibri" panose="020F0502020204030204" pitchFamily="34" charset="0"/>
                          <a:ea typeface="Arial" panose="020B0604020202020204" pitchFamily="34" charset="0"/>
                        </a:rPr>
                        <a:t> Estimates a fold change</a:t>
                      </a:r>
                    </a:p>
                  </a:txBody>
                  <a:tcPr marL="68580" marR="68580" marT="0" marB="0"/>
                </a:tc>
                <a:tc>
                  <a:txBody>
                    <a:bodyPr/>
                    <a:lstStyle/>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Arial" panose="020B0604020202020204" pitchFamily="34" charset="0"/>
                        </a:rPr>
                        <a:t>Historically used to help assess the effect of the interplay of multiple RAMs on viral growth</a:t>
                      </a:r>
                    </a:p>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Arial" panose="020B0604020202020204" pitchFamily="34" charset="0"/>
                        </a:rPr>
                        <a:t>Supplanted by more comprehensive genotypic interpretation algorithms</a:t>
                      </a:r>
                    </a:p>
                  </a:txBody>
                  <a:tcPr marL="68580" marR="68580" marT="0" marB="0"/>
                </a:tc>
                <a:extLst>
                  <a:ext uri="{0D108BD9-81ED-4DB2-BD59-A6C34878D82A}">
                    <a16:rowId xmlns:a16="http://schemas.microsoft.com/office/drawing/2014/main" val="3964962726"/>
                  </a:ext>
                </a:extLst>
              </a:tr>
              <a:tr h="795637">
                <a:tc grid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a:solidFill>
                            <a:schemeClr val="tx1"/>
                          </a:solidFill>
                          <a:effectLst/>
                          <a:latin typeface="+mn-lt"/>
                          <a:ea typeface="+mn-ea"/>
                          <a:cs typeface="+mn-cs"/>
                        </a:rPr>
                        <a:t>Note: </a:t>
                      </a:r>
                      <a:r>
                        <a:rPr lang="en-US" sz="1800" kern="1200" dirty="0">
                          <a:solidFill>
                            <a:schemeClr val="tx1"/>
                          </a:solidFill>
                          <a:effectLst/>
                          <a:latin typeface="+mn-lt"/>
                          <a:ea typeface="+mn-ea"/>
                          <a:cs typeface="+mn-cs"/>
                        </a:rPr>
                        <a:t>All resistance assays are affected by limitations of detection; minor variants may not be present at high enough concentrations to be amplified by the assay.</a:t>
                      </a:r>
                      <a:endParaRPr lang="en-US" sz="1800" dirty="0"/>
                    </a:p>
                  </a:txBody>
                  <a:tcPr/>
                </a:tc>
                <a:tc hMerge="1">
                  <a:txBody>
                    <a:bodyPr/>
                    <a:lstStyle/>
                    <a:p>
                      <a:pPr marL="137160" indent="-137160">
                        <a:buFont typeface="Arial" panose="020B0604020202020204" pitchFamily="34" charset="0"/>
                        <a:buChar char="•"/>
                      </a:pPr>
                      <a:endParaRPr lang="en-US"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299130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CD9D-5870-4D6E-B968-8E299DC8F9E4}"/>
              </a:ext>
            </a:extLst>
          </p:cNvPr>
          <p:cNvSpPr>
            <a:spLocks noGrp="1"/>
          </p:cNvSpPr>
          <p:nvPr>
            <p:ph type="title"/>
          </p:nvPr>
        </p:nvSpPr>
        <p:spPr>
          <a:xfrm>
            <a:off x="362309" y="7129"/>
            <a:ext cx="10991491" cy="861190"/>
          </a:xfrm>
        </p:spPr>
        <p:txBody>
          <a:bodyPr/>
          <a:lstStyle/>
          <a:p>
            <a:r>
              <a:rPr lang="en-US" dirty="0"/>
              <a:t>Types of HIV Resistance Tests</a:t>
            </a:r>
            <a:r>
              <a:rPr lang="en-US" sz="3600" b="0" dirty="0">
                <a:effectLst/>
              </a:rPr>
              <a:t>, </a:t>
            </a:r>
            <a:r>
              <a:rPr lang="en-US" sz="3600" b="0" i="1" dirty="0">
                <a:effectLst/>
              </a:rPr>
              <a:t>continued</a:t>
            </a:r>
            <a:endParaRPr lang="en-US" b="0" i="1" dirty="0">
              <a:effectLst/>
            </a:endParaRPr>
          </a:p>
        </p:txBody>
      </p:sp>
      <p:sp>
        <p:nvSpPr>
          <p:cNvPr id="4" name="Footer Placeholder 3">
            <a:extLst>
              <a:ext uri="{FF2B5EF4-FFF2-40B4-BE49-F238E27FC236}">
                <a16:creationId xmlns:a16="http://schemas.microsoft.com/office/drawing/2014/main" id="{752ACE42-FF2F-4F61-891E-57599CF084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74529D-92B1-4F4F-B588-9B20008C328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66168BE-C850-488C-A0B9-F6E324C6825F}"/>
              </a:ext>
            </a:extLst>
          </p:cNvPr>
          <p:cNvSpPr>
            <a:spLocks noGrp="1"/>
          </p:cNvSpPr>
          <p:nvPr>
            <p:ph type="dt" sz="half" idx="2"/>
          </p:nvPr>
        </p:nvSpPr>
        <p:spPr>
          <a:xfrm>
            <a:off x="838200" y="6442469"/>
            <a:ext cx="2743200" cy="365125"/>
          </a:xfrm>
        </p:spPr>
        <p:txBody>
          <a:bodyPr/>
          <a:lstStyle/>
          <a:p>
            <a:r>
              <a:rPr lang="en-US" dirty="0"/>
              <a:t>January 2023</a:t>
            </a:r>
          </a:p>
          <a:p>
            <a:endParaRPr lang="en-US" dirty="0"/>
          </a:p>
        </p:txBody>
      </p:sp>
      <p:graphicFrame>
        <p:nvGraphicFramePr>
          <p:cNvPr id="7" name="Content Placeholder 6">
            <a:extLst>
              <a:ext uri="{FF2B5EF4-FFF2-40B4-BE49-F238E27FC236}">
                <a16:creationId xmlns:a16="http://schemas.microsoft.com/office/drawing/2014/main" id="{1C4F8B8E-B53C-41FB-91CE-C16637D37BA5}"/>
              </a:ext>
            </a:extLst>
          </p:cNvPr>
          <p:cNvGraphicFramePr>
            <a:graphicFrameLocks noGrp="1"/>
          </p:cNvGraphicFramePr>
          <p:nvPr>
            <p:ph idx="1"/>
            <p:extLst>
              <p:ext uri="{D42A27DB-BD31-4B8C-83A1-F6EECF244321}">
                <p14:modId xmlns:p14="http://schemas.microsoft.com/office/powerpoint/2010/main" val="173150645"/>
              </p:ext>
            </p:extLst>
          </p:nvPr>
        </p:nvGraphicFramePr>
        <p:xfrm>
          <a:off x="320615" y="870933"/>
          <a:ext cx="11550770" cy="5507276"/>
        </p:xfrm>
        <a:graphic>
          <a:graphicData uri="http://schemas.openxmlformats.org/drawingml/2006/table">
            <a:tbl>
              <a:tblPr firstRow="1" bandRow="1">
                <a:tableStyleId>{5940675A-B579-460E-94D1-54222C63F5DA}</a:tableStyleId>
              </a:tblPr>
              <a:tblGrid>
                <a:gridCol w="1680433">
                  <a:extLst>
                    <a:ext uri="{9D8B030D-6E8A-4147-A177-3AD203B41FA5}">
                      <a16:colId xmlns:a16="http://schemas.microsoft.com/office/drawing/2014/main" val="2965091158"/>
                    </a:ext>
                  </a:extLst>
                </a:gridCol>
                <a:gridCol w="3847309">
                  <a:extLst>
                    <a:ext uri="{9D8B030D-6E8A-4147-A177-3AD203B41FA5}">
                      <a16:colId xmlns:a16="http://schemas.microsoft.com/office/drawing/2014/main" val="1943214951"/>
                    </a:ext>
                  </a:extLst>
                </a:gridCol>
                <a:gridCol w="6023028">
                  <a:extLst>
                    <a:ext uri="{9D8B030D-6E8A-4147-A177-3AD203B41FA5}">
                      <a16:colId xmlns:a16="http://schemas.microsoft.com/office/drawing/2014/main" val="2036904806"/>
                    </a:ext>
                  </a:extLst>
                </a:gridCol>
              </a:tblGrid>
              <a:tr h="420606">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Test</a:t>
                      </a:r>
                      <a:endParaRPr lang="en-US" sz="2000" dirty="0">
                        <a:solidFill>
                          <a:schemeClr val="bg1"/>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ctr">
                    <a:solidFill>
                      <a:srgbClr val="523178"/>
                    </a:solidFill>
                  </a:tcPr>
                </a:tc>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mn-ea"/>
                          <a:cs typeface="Calibri" panose="020F0502020204030204" pitchFamily="34" charset="0"/>
                        </a:rPr>
                        <a:t>Description</a:t>
                      </a:r>
                      <a:endParaRPr lang="en-US" sz="2000" dirty="0">
                        <a:solidFill>
                          <a:schemeClr val="bg1"/>
                        </a:solidFill>
                        <a:effectLst/>
                        <a:latin typeface="Calibri" panose="020F0502020204030204" pitchFamily="34" charset="0"/>
                        <a:ea typeface="+mn-ea"/>
                        <a:cs typeface="Calibri" panose="020F0502020204030204" pitchFamily="34" charset="0"/>
                      </a:endParaRPr>
                    </a:p>
                  </a:txBody>
                  <a:tcPr marL="68580" marR="68580" marT="0" marB="0" anchor="ctr">
                    <a:solidFill>
                      <a:srgbClr val="523178"/>
                    </a:solidFill>
                  </a:tcPr>
                </a:tc>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Use</a:t>
                      </a:r>
                      <a:endParaRPr lang="en-US" sz="2000" dirty="0">
                        <a:solidFill>
                          <a:schemeClr val="bg1"/>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ctr">
                    <a:solidFill>
                      <a:srgbClr val="523178"/>
                    </a:solidFill>
                  </a:tcPr>
                </a:tc>
                <a:extLst>
                  <a:ext uri="{0D108BD9-81ED-4DB2-BD59-A6C34878D82A}">
                    <a16:rowId xmlns:a16="http://schemas.microsoft.com/office/drawing/2014/main" val="1391323950"/>
                  </a:ext>
                </a:extLst>
              </a:tr>
              <a:tr h="2600451">
                <a:tc>
                  <a:txBody>
                    <a:bodyPr/>
                    <a:lstStyle/>
                    <a:p>
                      <a:pPr marL="0" marR="0">
                        <a:spcBef>
                          <a:spcPts val="0"/>
                        </a:spcBef>
                        <a:spcAft>
                          <a:spcPts val="0"/>
                        </a:spcAft>
                      </a:pPr>
                      <a:r>
                        <a:rPr lang="en-US" sz="2000" dirty="0">
                          <a:effectLst/>
                          <a:latin typeface="Calibri" panose="020F0502020204030204" pitchFamily="34" charset="0"/>
                          <a:ea typeface="Arial" panose="020B0604020202020204" pitchFamily="34" charset="0"/>
                          <a:cs typeface="Calibri" panose="020F0502020204030204" pitchFamily="34" charset="0"/>
                        </a:rPr>
                        <a:t>Proviral DNA genotype (archived genotype)</a:t>
                      </a:r>
                    </a:p>
                  </a:txBody>
                  <a:tcPr marL="68580" marR="68580" marT="0" marB="0"/>
                </a:tc>
                <a:tc>
                  <a:txBody>
                    <a:bodyPr/>
                    <a:lstStyle/>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Arial" panose="020B0604020202020204" pitchFamily="34" charset="0"/>
                        </a:rPr>
                        <a:t>Assesses genetic mutations in HIV proviral DNA genes that encode enzymes targeted by ARVs: reverse transcriptase, protease, and integrase </a:t>
                      </a:r>
                    </a:p>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Arial" panose="020B0604020202020204" pitchFamily="34" charset="0"/>
                        </a:rPr>
                        <a:t>Algorithms interpret the effect of mutations on ARV efficacy</a:t>
                      </a:r>
                    </a:p>
                  </a:txBody>
                  <a:tcPr marL="68580" marR="68580" marT="0" marB="0"/>
                </a:tc>
                <a:tc>
                  <a:txBody>
                    <a:bodyPr/>
                    <a:lstStyle/>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Arial" panose="020B0604020202020204" pitchFamily="34" charset="0"/>
                        </a:rPr>
                        <a:t>When planning ART simplification or other changes, may have a role in identifying RAMs when standard genotype testing may not yield results, i.e., in patients who have prior treatment experience, have stopped taking ARVs for &gt;4 weeks, or have an HIV viral load &lt;500 to 1,000 copies/mL or below the limit of quantification</a:t>
                      </a:r>
                    </a:p>
                    <a:p>
                      <a:pPr marL="285750" marR="0" lvl="0" indent="-285750">
                        <a:spcBef>
                          <a:spcPts val="300"/>
                        </a:spcBef>
                        <a:spcAft>
                          <a:spcPts val="300"/>
                        </a:spcAft>
                        <a:buSzPct val="100000"/>
                        <a:buFont typeface="Arial" panose="020B0604020202020204" pitchFamily="34" charset="0"/>
                        <a:buChar char="•"/>
                      </a:pPr>
                      <a:r>
                        <a:rPr lang="en-US" sz="2000" dirty="0">
                          <a:solidFill>
                            <a:srgbClr val="000000"/>
                          </a:solidFill>
                          <a:effectLst/>
                          <a:latin typeface="Calibri" panose="020F0502020204030204" pitchFamily="34" charset="0"/>
                          <a:ea typeface="Arial" panose="020B0604020202020204" pitchFamily="34" charset="0"/>
                        </a:rPr>
                        <a:t>May not detect all RAMs or report RAMs from defective non-replication-competent proviral DNA </a:t>
                      </a:r>
                    </a:p>
                  </a:txBody>
                  <a:tcPr marL="68580" marR="68580" marT="0" marB="0"/>
                </a:tc>
                <a:extLst>
                  <a:ext uri="{0D108BD9-81ED-4DB2-BD59-A6C34878D82A}">
                    <a16:rowId xmlns:a16="http://schemas.microsoft.com/office/drawing/2014/main" val="2233240769"/>
                  </a:ext>
                </a:extLst>
              </a:tr>
              <a:tr h="1601879">
                <a:tc>
                  <a:txBody>
                    <a:bodyPr/>
                    <a:lstStyle/>
                    <a:p>
                      <a:pPr marL="0" marR="0">
                        <a:spcBef>
                          <a:spcPts val="0"/>
                        </a:spcBef>
                        <a:spcAft>
                          <a:spcPts val="0"/>
                        </a:spcAft>
                      </a:pPr>
                      <a:r>
                        <a:rPr lang="en-US" sz="2000" dirty="0">
                          <a:effectLst/>
                          <a:latin typeface="Calibri" panose="020F0502020204030204" pitchFamily="34" charset="0"/>
                          <a:ea typeface="Arial" panose="020B0604020202020204" pitchFamily="34" charset="0"/>
                          <a:cs typeface="Calibri" panose="020F0502020204030204" pitchFamily="34" charset="0"/>
                        </a:rPr>
                        <a:t>Tropism test</a:t>
                      </a:r>
                    </a:p>
                  </a:txBody>
                  <a:tcPr marL="68580" marR="68580" marT="0" marB="0"/>
                </a:tc>
                <a:tc>
                  <a:txBody>
                    <a:bodyPr/>
                    <a:lstStyle/>
                    <a:p>
                      <a:pPr marL="0" marR="0" indent="0">
                        <a:spcBef>
                          <a:spcPts val="0"/>
                        </a:spcBef>
                        <a:spcAft>
                          <a:spcPts val="0"/>
                        </a:spcAft>
                        <a:buFont typeface="Arial" panose="020B0604020202020204" pitchFamily="34" charset="0"/>
                        <a:buNone/>
                      </a:pPr>
                      <a:r>
                        <a:rPr lang="en-US" sz="2000" dirty="0">
                          <a:effectLst/>
                          <a:latin typeface="Calibri" panose="020F0502020204030204" pitchFamily="34" charset="0"/>
                          <a:ea typeface="Arial" panose="020B0604020202020204" pitchFamily="34" charset="0"/>
                          <a:cs typeface="Calibri" panose="020F0502020204030204" pitchFamily="34" charset="0"/>
                        </a:rPr>
                        <a:t>Assesses the effect of HIV RNA (or proviral DNA) gp120 on the coreceptor(s) used for viral attachment: CCR5, CXCR4, or mixed/dual </a:t>
                      </a:r>
                    </a:p>
                  </a:txBody>
                  <a:tcPr marL="68580" marR="68580" marT="0" marB="0"/>
                </a:tc>
                <a:tc>
                  <a:txBody>
                    <a:bodyPr/>
                    <a:lstStyle/>
                    <a:p>
                      <a:pPr marL="285750" marR="0" lvl="0" indent="-285750" algn="l" defTabSz="914400" rtl="0" eaLnBrk="1" latinLnBrk="0" hangingPunct="1">
                        <a:spcBef>
                          <a:spcPts val="300"/>
                        </a:spcBef>
                        <a:spcAft>
                          <a:spcPts val="300"/>
                        </a:spcAft>
                        <a:buSzPct val="100000"/>
                        <a:buFont typeface="Arial" panose="020B0604020202020204" pitchFamily="34" charset="0"/>
                        <a:buChar char="•"/>
                      </a:pPr>
                      <a:r>
                        <a:rPr lang="en-US" sz="2000" kern="1200" dirty="0">
                          <a:solidFill>
                            <a:srgbClr val="000000"/>
                          </a:solidFill>
                          <a:effectLst/>
                          <a:latin typeface="Calibri" panose="020F0502020204030204" pitchFamily="34" charset="0"/>
                          <a:ea typeface="Arial" panose="020B0604020202020204" pitchFamily="34" charset="0"/>
                          <a:cs typeface="+mn-cs"/>
                        </a:rPr>
                        <a:t>Treatment-experienced patients for whom a coreceptor antagonist is being imminently considered</a:t>
                      </a:r>
                    </a:p>
                    <a:p>
                      <a:pPr marL="285750" marR="0" lvl="0" indent="-285750" algn="l" defTabSz="914400" rtl="0" eaLnBrk="1" latinLnBrk="0" hangingPunct="1">
                        <a:spcBef>
                          <a:spcPts val="300"/>
                        </a:spcBef>
                        <a:spcAft>
                          <a:spcPts val="300"/>
                        </a:spcAft>
                        <a:buSzPct val="100000"/>
                        <a:buFont typeface="Arial" panose="020B0604020202020204" pitchFamily="34" charset="0"/>
                        <a:buChar char="•"/>
                      </a:pPr>
                      <a:r>
                        <a:rPr lang="en-US" sz="2000" kern="1200" dirty="0">
                          <a:solidFill>
                            <a:srgbClr val="000000"/>
                          </a:solidFill>
                          <a:effectLst/>
                          <a:latin typeface="Calibri" panose="020F0502020204030204" pitchFamily="34" charset="0"/>
                          <a:ea typeface="Arial" panose="020B0604020202020204" pitchFamily="34" charset="0"/>
                          <a:cs typeface="+mn-cs"/>
                        </a:rPr>
                        <a:t>RNA tropism test can be used with viral loads ≥1,000 copies/mL; proviral DNA test can be used for viral loads &lt;1,000 copies/mL</a:t>
                      </a:r>
                    </a:p>
                  </a:txBody>
                  <a:tcPr marL="68580" marR="68580" marT="0" marB="0"/>
                </a:tc>
                <a:extLst>
                  <a:ext uri="{0D108BD9-81ED-4DB2-BD59-A6C34878D82A}">
                    <a16:rowId xmlns:a16="http://schemas.microsoft.com/office/drawing/2014/main" val="1170612783"/>
                  </a:ext>
                </a:extLst>
              </a:tr>
              <a:tr h="665391">
                <a:tc grid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a:solidFill>
                            <a:schemeClr val="tx1"/>
                          </a:solidFill>
                          <a:effectLst/>
                          <a:latin typeface="+mn-lt"/>
                          <a:ea typeface="+mn-ea"/>
                          <a:cs typeface="+mn-cs"/>
                        </a:rPr>
                        <a:t>Note: </a:t>
                      </a:r>
                      <a:r>
                        <a:rPr lang="en-US" sz="1800" kern="1200" dirty="0">
                          <a:solidFill>
                            <a:schemeClr val="tx1"/>
                          </a:solidFill>
                          <a:effectLst/>
                          <a:latin typeface="+mn-lt"/>
                          <a:ea typeface="+mn-ea"/>
                          <a:cs typeface="+mn-cs"/>
                        </a:rPr>
                        <a:t>All resistance assays are affected by limitations of detection; minor variants may not be present at high enough concentrations to be amplified by the assay.</a:t>
                      </a:r>
                      <a:endParaRPr lang="en-US" sz="1800" dirty="0"/>
                    </a:p>
                  </a:txBody>
                  <a:tcPr/>
                </a:tc>
                <a:tc hMerge="1">
                  <a:txBody>
                    <a:bodyPr/>
                    <a:lstStyle/>
                    <a:p>
                      <a:pPr marL="137160" indent="-137160">
                        <a:buFont typeface="Arial" panose="020B0604020202020204" pitchFamily="34" charset="0"/>
                        <a:buChar char="•"/>
                      </a:pPr>
                      <a:endParaRPr lang="en-US"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8601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274DE-2D01-49A3-894E-E1D604997CB6}"/>
              </a:ext>
            </a:extLst>
          </p:cNvPr>
          <p:cNvSpPr>
            <a:spLocks noGrp="1"/>
          </p:cNvSpPr>
          <p:nvPr>
            <p:ph type="title"/>
          </p:nvPr>
        </p:nvSpPr>
        <p:spPr>
          <a:xfrm>
            <a:off x="639793" y="343603"/>
            <a:ext cx="10515600" cy="1325563"/>
          </a:xfrm>
        </p:spPr>
        <p:txBody>
          <a:bodyPr>
            <a:normAutofit/>
          </a:bodyPr>
          <a:lstStyle/>
          <a:p>
            <a:r>
              <a:rPr lang="en-US" sz="4400" dirty="0"/>
              <a:t>Key Points:</a:t>
            </a:r>
            <a:br>
              <a:rPr lang="en-US" sz="4400" dirty="0"/>
            </a:br>
            <a:r>
              <a:rPr lang="en-US" sz="4400" dirty="0"/>
              <a:t>Identifying and Managing Virologic Failure</a:t>
            </a:r>
            <a:endParaRPr lang="en-US" b="0" i="1" dirty="0">
              <a:effectLst/>
            </a:endParaRPr>
          </a:p>
        </p:txBody>
      </p:sp>
      <p:sp>
        <p:nvSpPr>
          <p:cNvPr id="3" name="Content Placeholder 2">
            <a:extLst>
              <a:ext uri="{FF2B5EF4-FFF2-40B4-BE49-F238E27FC236}">
                <a16:creationId xmlns:a16="http://schemas.microsoft.com/office/drawing/2014/main" id="{5EA6D9E7-22A1-4AD9-9498-F031D8910DA6}"/>
              </a:ext>
            </a:extLst>
          </p:cNvPr>
          <p:cNvSpPr>
            <a:spLocks noGrp="1"/>
          </p:cNvSpPr>
          <p:nvPr>
            <p:ph idx="1"/>
          </p:nvPr>
        </p:nvSpPr>
        <p:spPr>
          <a:xfrm>
            <a:off x="700178" y="1795724"/>
            <a:ext cx="10515600" cy="4477109"/>
          </a:xfrm>
        </p:spPr>
        <p:txBody>
          <a:bodyPr>
            <a:normAutofit lnSpcReduction="10000"/>
          </a:bodyPr>
          <a:lstStyle/>
          <a:p>
            <a:pPr lvl="0"/>
            <a:r>
              <a:rPr lang="en-US" sz="2200" dirty="0"/>
              <a:t>Virologic failure is defined as a confirmed HIV viral load ≥200 copies/mL despite a patient’s use of recommended ART for at least 24 weeks or an HIV viral load that rebounds to ≥200 copies/mL after a patient achieves viral suppression.</a:t>
            </a:r>
          </a:p>
          <a:p>
            <a:pPr lvl="0"/>
            <a:r>
              <a:rPr lang="en-US" sz="2200" dirty="0"/>
              <a:t>Persistent low-level viremia (HIV RNA 50 to 199 copies/mL) confirmed over a period of at least 1 month may be the cause or result of chronic immune activation and should prompt a clinician to assess for adherence, preexisting resistance, or drug-drug interactions.</a:t>
            </a:r>
          </a:p>
          <a:p>
            <a:pPr lvl="0"/>
            <a:r>
              <a:rPr lang="en-US" sz="2200" dirty="0"/>
              <a:t>Once underlying drug resistance, potential drug-drug interactions, and adherence have been addressed, persistent low-level viremia may reflect a large viral reservoir size or the consequence of constitutive, post-integration virus production from a single infected clone. </a:t>
            </a:r>
          </a:p>
          <a:p>
            <a:pPr lvl="0"/>
            <a:r>
              <a:rPr lang="en-US" sz="2200" dirty="0"/>
              <a:t>Identifying and addressing adherence problems causing virologic failure can prevent unnecessary ART intensification. Treatment intensification can further complicate adherence and expose additional classes of ARVs to the risk of resistance development. </a:t>
            </a:r>
          </a:p>
        </p:txBody>
      </p:sp>
      <p:sp>
        <p:nvSpPr>
          <p:cNvPr id="4" name="Footer Placeholder 3">
            <a:extLst>
              <a:ext uri="{FF2B5EF4-FFF2-40B4-BE49-F238E27FC236}">
                <a16:creationId xmlns:a16="http://schemas.microsoft.com/office/drawing/2014/main" id="{0C31800C-161E-4B68-96EF-5EACE0BC104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29EE54D-7CCD-45CE-8078-F0043847F77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EC0691D-DEC6-4D41-BEB9-D586005667E1}"/>
              </a:ext>
            </a:extLst>
          </p:cNvPr>
          <p:cNvSpPr>
            <a:spLocks noGrp="1"/>
          </p:cNvSpPr>
          <p:nvPr>
            <p:ph type="dt" sz="half" idx="2"/>
          </p:nvPr>
        </p:nvSpPr>
        <p:spPr/>
        <p:txBody>
          <a:bodyPr/>
          <a:lstStyle/>
          <a:p>
            <a:r>
              <a:rPr lang="en-US" dirty="0"/>
              <a:t>January 2023</a:t>
            </a:r>
          </a:p>
        </p:txBody>
      </p:sp>
    </p:spTree>
    <p:extLst>
      <p:ext uri="{BB962C8B-B14F-4D97-AF65-F5344CB8AC3E}">
        <p14:creationId xmlns:p14="http://schemas.microsoft.com/office/powerpoint/2010/main" val="113764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CD9D-5870-4D6E-B968-8E299DC8F9E4}"/>
              </a:ext>
            </a:extLst>
          </p:cNvPr>
          <p:cNvSpPr>
            <a:spLocks noGrp="1"/>
          </p:cNvSpPr>
          <p:nvPr>
            <p:ph type="title"/>
          </p:nvPr>
        </p:nvSpPr>
        <p:spPr>
          <a:xfrm>
            <a:off x="769188" y="813316"/>
            <a:ext cx="10991491" cy="861190"/>
          </a:xfrm>
        </p:spPr>
        <p:txBody>
          <a:bodyPr>
            <a:noAutofit/>
          </a:bodyPr>
          <a:lstStyle/>
          <a:p>
            <a:r>
              <a:rPr lang="en-US" dirty="0"/>
              <a:t>Prevalence of Transmitted HIV Drug </a:t>
            </a:r>
            <a:br>
              <a:rPr lang="en-US" dirty="0"/>
            </a:br>
            <a:r>
              <a:rPr lang="en-US" dirty="0"/>
              <a:t>Resistance-Associated Mutations</a:t>
            </a:r>
          </a:p>
        </p:txBody>
      </p:sp>
      <p:sp>
        <p:nvSpPr>
          <p:cNvPr id="4" name="Footer Placeholder 3">
            <a:extLst>
              <a:ext uri="{FF2B5EF4-FFF2-40B4-BE49-F238E27FC236}">
                <a16:creationId xmlns:a16="http://schemas.microsoft.com/office/drawing/2014/main" id="{752ACE42-FF2F-4F61-891E-57599CF084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74529D-92B1-4F4F-B588-9B20008C328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66168BE-C850-488C-A0B9-F6E324C6825F}"/>
              </a:ext>
            </a:extLst>
          </p:cNvPr>
          <p:cNvSpPr>
            <a:spLocks noGrp="1"/>
          </p:cNvSpPr>
          <p:nvPr>
            <p:ph type="dt" sz="half" idx="2"/>
          </p:nvPr>
        </p:nvSpPr>
        <p:spPr>
          <a:xfrm>
            <a:off x="838200" y="6442469"/>
            <a:ext cx="2743200" cy="365125"/>
          </a:xfrm>
        </p:spPr>
        <p:txBody>
          <a:bodyPr/>
          <a:lstStyle/>
          <a:p>
            <a:r>
              <a:rPr lang="en-US" dirty="0"/>
              <a:t>January 2023</a:t>
            </a:r>
          </a:p>
          <a:p>
            <a:endParaRPr lang="en-US" dirty="0"/>
          </a:p>
        </p:txBody>
      </p:sp>
      <p:graphicFrame>
        <p:nvGraphicFramePr>
          <p:cNvPr id="7" name="Content Placeholder 6">
            <a:extLst>
              <a:ext uri="{FF2B5EF4-FFF2-40B4-BE49-F238E27FC236}">
                <a16:creationId xmlns:a16="http://schemas.microsoft.com/office/drawing/2014/main" id="{1C4F8B8E-B53C-41FB-91CE-C16637D37BA5}"/>
              </a:ext>
            </a:extLst>
          </p:cNvPr>
          <p:cNvGraphicFramePr>
            <a:graphicFrameLocks noGrp="1"/>
          </p:cNvGraphicFramePr>
          <p:nvPr>
            <p:ph idx="1"/>
            <p:extLst>
              <p:ext uri="{D42A27DB-BD31-4B8C-83A1-F6EECF244321}">
                <p14:modId xmlns:p14="http://schemas.microsoft.com/office/powerpoint/2010/main" val="3442724702"/>
              </p:ext>
            </p:extLst>
          </p:nvPr>
        </p:nvGraphicFramePr>
        <p:xfrm>
          <a:off x="769188" y="2009618"/>
          <a:ext cx="10584612" cy="4054751"/>
        </p:xfrm>
        <a:graphic>
          <a:graphicData uri="http://schemas.openxmlformats.org/drawingml/2006/table">
            <a:tbl>
              <a:tblPr firstRow="1" bandRow="1">
                <a:tableStyleId>{5940675A-B579-460E-94D1-54222C63F5DA}</a:tableStyleId>
              </a:tblPr>
              <a:tblGrid>
                <a:gridCol w="5451895">
                  <a:extLst>
                    <a:ext uri="{9D8B030D-6E8A-4147-A177-3AD203B41FA5}">
                      <a16:colId xmlns:a16="http://schemas.microsoft.com/office/drawing/2014/main" val="2965091158"/>
                    </a:ext>
                  </a:extLst>
                </a:gridCol>
                <a:gridCol w="5132717">
                  <a:extLst>
                    <a:ext uri="{9D8B030D-6E8A-4147-A177-3AD203B41FA5}">
                      <a16:colId xmlns:a16="http://schemas.microsoft.com/office/drawing/2014/main" val="2036904806"/>
                    </a:ext>
                  </a:extLst>
                </a:gridCol>
              </a:tblGrid>
              <a:tr h="501614">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mn-ea"/>
                          <a:cs typeface="Calibri" panose="020F0502020204030204" pitchFamily="34" charset="0"/>
                        </a:rPr>
                        <a:t>Population</a:t>
                      </a:r>
                    </a:p>
                  </a:txBody>
                  <a:tcPr marL="68580" marR="68580" marT="0" marB="0" anchor="ctr">
                    <a:solidFill>
                      <a:srgbClr val="523178"/>
                    </a:solidFill>
                  </a:tcPr>
                </a:tc>
                <a:tc>
                  <a:txBody>
                    <a:bodyPr/>
                    <a:lstStyle/>
                    <a:p>
                      <a:pPr marL="0" marR="0" algn="l">
                        <a:spcBef>
                          <a:spcPts val="300"/>
                        </a:spcBef>
                        <a:spcAft>
                          <a:spcPts val="30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Prevalence of RAMs</a:t>
                      </a:r>
                      <a:endParaRPr lang="en-US" sz="2000" dirty="0">
                        <a:solidFill>
                          <a:schemeClr val="bg1"/>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nchor="ctr">
                    <a:solidFill>
                      <a:srgbClr val="523178"/>
                    </a:solidFill>
                  </a:tcPr>
                </a:tc>
                <a:extLst>
                  <a:ext uri="{0D108BD9-81ED-4DB2-BD59-A6C34878D82A}">
                    <a16:rowId xmlns:a16="http://schemas.microsoft.com/office/drawing/2014/main" val="1391323950"/>
                  </a:ext>
                </a:extLst>
              </a:tr>
              <a:tr h="1783554">
                <a:tc>
                  <a:txBody>
                    <a:bodyPr/>
                    <a:lstStyle/>
                    <a:p>
                      <a:pPr marL="0" marR="0">
                        <a:spcBef>
                          <a:spcPts val="0"/>
                        </a:spcBef>
                        <a:spcAft>
                          <a:spcPts val="0"/>
                        </a:spcAft>
                      </a:pPr>
                      <a:r>
                        <a:rPr lang="en-US" sz="2000" kern="1200" dirty="0">
                          <a:solidFill>
                            <a:schemeClr val="tx1"/>
                          </a:solidFill>
                          <a:effectLst/>
                          <a:latin typeface="+mn-lt"/>
                          <a:ea typeface="+mn-ea"/>
                          <a:cs typeface="+mn-cs"/>
                        </a:rPr>
                        <a:t>36,288 genotype sequences from individuals who acquired HIV in the United States between 2013 and 2016 [McClung 2019]</a:t>
                      </a:r>
                    </a:p>
                  </a:txBody>
                  <a:tcPr marL="68580" marR="68580" marT="0" marB="0"/>
                </a:tc>
                <a:tc>
                  <a:txBody>
                    <a:bodyPr/>
                    <a:lstStyle/>
                    <a:p>
                      <a:r>
                        <a:rPr lang="en-US" sz="2000" b="1" kern="1200" dirty="0">
                          <a:solidFill>
                            <a:schemeClr val="tx1"/>
                          </a:solidFill>
                          <a:effectLst/>
                          <a:latin typeface="+mn-lt"/>
                          <a:ea typeface="+mn-ea"/>
                          <a:cs typeface="+mn-cs"/>
                        </a:rPr>
                        <a:t>Transmitted: 19.0%</a:t>
                      </a:r>
                      <a:endParaRPr lang="en-US"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NNRTI: 11.9%</a:t>
                      </a: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NRTI: 6.8%</a:t>
                      </a: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PI: 4.3%</a:t>
                      </a:r>
                    </a:p>
                    <a:p>
                      <a:pPr marL="285750" indent="-285750">
                        <a:buFont typeface="Arial" panose="020B0604020202020204" pitchFamily="34" charset="0"/>
                        <a:buChar char="•"/>
                      </a:pPr>
                      <a:r>
                        <a:rPr lang="en-US" sz="2000" kern="1200" dirty="0">
                          <a:solidFill>
                            <a:schemeClr val="tx1"/>
                          </a:solidFill>
                          <a:effectLst/>
                          <a:latin typeface="+mn-lt"/>
                          <a:ea typeface="+mn-ea"/>
                          <a:cs typeface="+mn-cs"/>
                        </a:rPr>
                        <a:t>INSTI: 0.8%</a:t>
                      </a:r>
                      <a:endParaRPr lang="en-US" sz="2000" dirty="0">
                        <a:solidFill>
                          <a:srgbClr val="000000"/>
                        </a:solidFill>
                        <a:effectLst/>
                        <a:latin typeface="Calibri" panose="020F0502020204030204" pitchFamily="34" charset="0"/>
                        <a:ea typeface="Arial" panose="020B0604020202020204" pitchFamily="34" charset="0"/>
                      </a:endParaRPr>
                    </a:p>
                  </a:txBody>
                  <a:tcPr marL="68580" marR="68580" marT="0" marB="0"/>
                </a:tc>
                <a:extLst>
                  <a:ext uri="{0D108BD9-81ED-4DB2-BD59-A6C34878D82A}">
                    <a16:rowId xmlns:a16="http://schemas.microsoft.com/office/drawing/2014/main" val="4279552632"/>
                  </a:ext>
                </a:extLst>
              </a:tr>
              <a:tr h="1769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3,616 genotype sequences acquired from ART-naive individuals in California from 2008 to 2018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[Feng, et al. 2020]</a:t>
                      </a:r>
                      <a:endParaRPr lang="en-US" sz="2000" dirty="0">
                        <a:solidFill>
                          <a:srgbClr val="000000"/>
                        </a:solidFill>
                        <a:effectLst/>
                        <a:latin typeface="Calibri" panose="020F0502020204030204" pitchFamily="34" charset="0"/>
                        <a:ea typeface="Arial" panose="020B0604020202020204" pitchFamily="34" charset="0"/>
                      </a:endParaRPr>
                    </a:p>
                  </a:txBody>
                  <a:tcPr marL="68580" marR="68580" marT="0" marB="0"/>
                </a:tc>
                <a:tc>
                  <a:txBody>
                    <a:bodyPr/>
                    <a:lstStyle/>
                    <a:p>
                      <a:r>
                        <a:rPr lang="en-US" sz="2000" b="1" kern="1200" dirty="0">
                          <a:solidFill>
                            <a:schemeClr val="tx1"/>
                          </a:solidFill>
                          <a:effectLst/>
                          <a:latin typeface="+mn-lt"/>
                          <a:ea typeface="+mn-ea"/>
                          <a:cs typeface="+mn-cs"/>
                        </a:rPr>
                        <a:t>Transmitted: 20.0%</a:t>
                      </a:r>
                      <a:endParaRPr lang="en-US" sz="2000" kern="1200" dirty="0">
                        <a:solidFill>
                          <a:schemeClr val="tx1"/>
                        </a:solidFill>
                        <a:effectLst/>
                        <a:latin typeface="+mn-lt"/>
                        <a:ea typeface="+mn-ea"/>
                        <a:cs typeface="+mn-cs"/>
                      </a:endParaRP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NNRTI: 11.7%</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NRTI: 7.5%</a:t>
                      </a:r>
                    </a:p>
                    <a:p>
                      <a:pPr marL="342900" lvl="0" indent="-342900">
                        <a:buFont typeface="Arial" panose="020B0604020202020204" pitchFamily="34" charset="0"/>
                        <a:buChar char="•"/>
                      </a:pPr>
                      <a:r>
                        <a:rPr lang="en-US" sz="2000" kern="1200" dirty="0">
                          <a:solidFill>
                            <a:schemeClr val="tx1"/>
                          </a:solidFill>
                          <a:effectLst/>
                          <a:latin typeface="+mn-lt"/>
                          <a:ea typeface="+mn-ea"/>
                          <a:cs typeface="+mn-cs"/>
                        </a:rPr>
                        <a:t>PI: 4.3%</a:t>
                      </a:r>
                    </a:p>
                    <a:p>
                      <a:pPr marL="342900" indent="-342900">
                        <a:buFont typeface="Arial" panose="020B0604020202020204" pitchFamily="34" charset="0"/>
                        <a:buChar char="•"/>
                      </a:pPr>
                      <a:r>
                        <a:rPr lang="en-US" sz="2000" kern="1200" dirty="0">
                          <a:solidFill>
                            <a:schemeClr val="tx1"/>
                          </a:solidFill>
                          <a:effectLst/>
                          <a:latin typeface="+mn-lt"/>
                          <a:ea typeface="+mn-ea"/>
                          <a:cs typeface="+mn-cs"/>
                        </a:rPr>
                        <a:t>INSTI: 1.5%</a:t>
                      </a:r>
                      <a:endParaRPr lang="en-US" sz="2000" dirty="0">
                        <a:solidFill>
                          <a:srgbClr val="000000"/>
                        </a:solidFill>
                        <a:effectLst/>
                        <a:latin typeface="Calibri" panose="020F0502020204030204" pitchFamily="34" charset="0"/>
                        <a:ea typeface="Arial" panose="020B0604020202020204" pitchFamily="34" charset="0"/>
                      </a:endParaRPr>
                    </a:p>
                  </a:txBody>
                  <a:tcPr marL="68580" marR="68580" marT="0" marB="0"/>
                </a:tc>
                <a:extLst>
                  <a:ext uri="{0D108BD9-81ED-4DB2-BD59-A6C34878D82A}">
                    <a16:rowId xmlns:a16="http://schemas.microsoft.com/office/drawing/2014/main" val="3964962726"/>
                  </a:ext>
                </a:extLst>
              </a:tr>
            </a:tbl>
          </a:graphicData>
        </a:graphic>
      </p:graphicFrame>
    </p:spTree>
    <p:extLst>
      <p:ext uri="{BB962C8B-B14F-4D97-AF65-F5344CB8AC3E}">
        <p14:creationId xmlns:p14="http://schemas.microsoft.com/office/powerpoint/2010/main" val="2996193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CD9D-5870-4D6E-B968-8E299DC8F9E4}"/>
              </a:ext>
            </a:extLst>
          </p:cNvPr>
          <p:cNvSpPr>
            <a:spLocks noGrp="1"/>
          </p:cNvSpPr>
          <p:nvPr>
            <p:ph type="title"/>
          </p:nvPr>
        </p:nvSpPr>
        <p:spPr>
          <a:xfrm>
            <a:off x="769188" y="813316"/>
            <a:ext cx="10991491" cy="861190"/>
          </a:xfrm>
        </p:spPr>
        <p:txBody>
          <a:bodyPr>
            <a:noAutofit/>
          </a:bodyPr>
          <a:lstStyle/>
          <a:p>
            <a:r>
              <a:rPr lang="en-US" dirty="0"/>
              <a:t>Genotypic Resistance Testing Based on Viral Load</a:t>
            </a:r>
          </a:p>
        </p:txBody>
      </p:sp>
      <p:sp>
        <p:nvSpPr>
          <p:cNvPr id="4" name="Footer Placeholder 3">
            <a:extLst>
              <a:ext uri="{FF2B5EF4-FFF2-40B4-BE49-F238E27FC236}">
                <a16:creationId xmlns:a16="http://schemas.microsoft.com/office/drawing/2014/main" id="{752ACE42-FF2F-4F61-891E-57599CF084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74529D-92B1-4F4F-B588-9B20008C328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66168BE-C850-488C-A0B9-F6E324C6825F}"/>
              </a:ext>
            </a:extLst>
          </p:cNvPr>
          <p:cNvSpPr>
            <a:spLocks noGrp="1"/>
          </p:cNvSpPr>
          <p:nvPr>
            <p:ph type="dt" sz="half" idx="2"/>
          </p:nvPr>
        </p:nvSpPr>
        <p:spPr>
          <a:xfrm>
            <a:off x="838200" y="6442469"/>
            <a:ext cx="2743200" cy="365125"/>
          </a:xfrm>
        </p:spPr>
        <p:txBody>
          <a:bodyPr/>
          <a:lstStyle/>
          <a:p>
            <a:r>
              <a:rPr lang="en-US" dirty="0"/>
              <a:t>January 2023</a:t>
            </a:r>
          </a:p>
          <a:p>
            <a:endParaRPr lang="en-US" dirty="0"/>
          </a:p>
        </p:txBody>
      </p:sp>
      <p:graphicFrame>
        <p:nvGraphicFramePr>
          <p:cNvPr id="7" name="Content Placeholder 6">
            <a:extLst>
              <a:ext uri="{FF2B5EF4-FFF2-40B4-BE49-F238E27FC236}">
                <a16:creationId xmlns:a16="http://schemas.microsoft.com/office/drawing/2014/main" id="{1C4F8B8E-B53C-41FB-91CE-C16637D37BA5}"/>
              </a:ext>
            </a:extLst>
          </p:cNvPr>
          <p:cNvGraphicFramePr>
            <a:graphicFrameLocks noGrp="1"/>
          </p:cNvGraphicFramePr>
          <p:nvPr>
            <p:ph idx="1"/>
            <p:extLst>
              <p:ext uri="{D42A27DB-BD31-4B8C-83A1-F6EECF244321}">
                <p14:modId xmlns:p14="http://schemas.microsoft.com/office/powerpoint/2010/main" val="1655445918"/>
              </p:ext>
            </p:extLst>
          </p:nvPr>
        </p:nvGraphicFramePr>
        <p:xfrm>
          <a:off x="769188" y="1778780"/>
          <a:ext cx="10584612" cy="4204925"/>
        </p:xfrm>
        <a:graphic>
          <a:graphicData uri="http://schemas.openxmlformats.org/drawingml/2006/table">
            <a:tbl>
              <a:tblPr firstRow="1" bandRow="1">
                <a:tableStyleId>{5940675A-B579-460E-94D1-54222C63F5DA}</a:tableStyleId>
              </a:tblPr>
              <a:tblGrid>
                <a:gridCol w="3578525">
                  <a:extLst>
                    <a:ext uri="{9D8B030D-6E8A-4147-A177-3AD203B41FA5}">
                      <a16:colId xmlns:a16="http://schemas.microsoft.com/office/drawing/2014/main" val="2965091158"/>
                    </a:ext>
                  </a:extLst>
                </a:gridCol>
                <a:gridCol w="7006087">
                  <a:extLst>
                    <a:ext uri="{9D8B030D-6E8A-4147-A177-3AD203B41FA5}">
                      <a16:colId xmlns:a16="http://schemas.microsoft.com/office/drawing/2014/main" val="2036904806"/>
                    </a:ext>
                  </a:extLst>
                </a:gridCol>
              </a:tblGrid>
              <a:tr h="447205">
                <a:tc>
                  <a:txBody>
                    <a:bodyPr/>
                    <a:lstStyle/>
                    <a:p>
                      <a:pPr marL="0" marR="0">
                        <a:lnSpc>
                          <a:spcPct val="115000"/>
                        </a:lnSpc>
                        <a:spcBef>
                          <a:spcPts val="0"/>
                        </a:spcBef>
                        <a:spcAft>
                          <a:spcPts val="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HIV RNA (Viral Load)</a:t>
                      </a:r>
                      <a:endParaRPr lang="en-US" sz="2000" dirty="0">
                        <a:solidFill>
                          <a:schemeClr val="bg1"/>
                        </a:solidFill>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nchor="ctr">
                    <a:solidFill>
                      <a:srgbClr val="523178"/>
                    </a:solidFill>
                  </a:tcPr>
                </a:tc>
                <a:tc>
                  <a:txBody>
                    <a:bodyPr/>
                    <a:lstStyle/>
                    <a:p>
                      <a:pPr marL="0" marR="0">
                        <a:lnSpc>
                          <a:spcPct val="115000"/>
                        </a:lnSpc>
                        <a:spcBef>
                          <a:spcPts val="0"/>
                        </a:spcBef>
                        <a:spcAft>
                          <a:spcPts val="0"/>
                        </a:spcAft>
                      </a:pPr>
                      <a:r>
                        <a:rPr lang="en-US" sz="2000" b="1" dirty="0">
                          <a:solidFill>
                            <a:schemeClr val="bg1"/>
                          </a:solidFill>
                          <a:effectLst/>
                          <a:latin typeface="Calibri" panose="020F0502020204030204" pitchFamily="34" charset="0"/>
                          <a:ea typeface="Arial" panose="020B0604020202020204" pitchFamily="34" charset="0"/>
                          <a:cs typeface="Calibri" panose="020F0502020204030204" pitchFamily="34" charset="0"/>
                        </a:rPr>
                        <a:t>Indicated Genotypic Resistance Test</a:t>
                      </a:r>
                      <a:endParaRPr lang="en-US" sz="2000" dirty="0">
                        <a:solidFill>
                          <a:schemeClr val="bg1"/>
                        </a:solidFill>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nchor="ctr">
                    <a:solidFill>
                      <a:srgbClr val="523178"/>
                    </a:solidFill>
                  </a:tcPr>
                </a:tc>
                <a:extLst>
                  <a:ext uri="{0D108BD9-81ED-4DB2-BD59-A6C34878D82A}">
                    <a16:rowId xmlns:a16="http://schemas.microsoft.com/office/drawing/2014/main" val="1391323950"/>
                  </a:ext>
                </a:extLst>
              </a:tr>
              <a:tr h="962944">
                <a:tc>
                  <a:txBody>
                    <a:bodyPr/>
                    <a:lstStyle/>
                    <a:p>
                      <a:pPr marL="0" marR="0">
                        <a:lnSpc>
                          <a:spcPct val="115000"/>
                        </a:lnSpc>
                        <a:spcBef>
                          <a:spcPts val="0"/>
                        </a:spcBef>
                        <a:spcAft>
                          <a:spcPts val="0"/>
                        </a:spcAft>
                      </a:pPr>
                      <a:r>
                        <a:rPr lang="en-US" sz="2000">
                          <a:effectLst/>
                          <a:latin typeface="Calibri" panose="020F0502020204030204" pitchFamily="34" charset="0"/>
                          <a:ea typeface="Arial" panose="020B0604020202020204" pitchFamily="34" charset="0"/>
                          <a:cs typeface="Calibri" panose="020F0502020204030204" pitchFamily="34" charset="0"/>
                        </a:rPr>
                        <a:t>0 to 500 copies/mL</a:t>
                      </a:r>
                      <a:endParaRPr lang="en-US" sz="200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2000" dirty="0">
                          <a:effectLst/>
                          <a:latin typeface="Calibri" panose="020F0502020204030204" pitchFamily="34" charset="0"/>
                          <a:ea typeface="Arial" panose="020B0604020202020204" pitchFamily="34" charset="0"/>
                          <a:cs typeface="Calibri" panose="020F0502020204030204" pitchFamily="34" charset="0"/>
                        </a:rPr>
                        <a:t>HIV proviral DNA genotype (reverse transcriptase, protease, integrase) or phenotype (tropism)</a:t>
                      </a:r>
                      <a:endParaRPr lang="en-US" sz="2000" dirty="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279552632"/>
                  </a:ext>
                </a:extLst>
              </a:tr>
              <a:tr h="1397388">
                <a:tc>
                  <a:txBody>
                    <a:bodyPr/>
                    <a:lstStyle/>
                    <a:p>
                      <a:pPr marL="0" marR="0">
                        <a:lnSpc>
                          <a:spcPct val="115000"/>
                        </a:lnSpc>
                        <a:spcBef>
                          <a:spcPts val="0"/>
                        </a:spcBef>
                        <a:spcAft>
                          <a:spcPts val="0"/>
                        </a:spcAft>
                      </a:pPr>
                      <a:r>
                        <a:rPr lang="en-US" sz="2000">
                          <a:effectLst/>
                          <a:latin typeface="Calibri" panose="020F0502020204030204" pitchFamily="34" charset="0"/>
                          <a:ea typeface="Arial" panose="020B0604020202020204" pitchFamily="34" charset="0"/>
                          <a:cs typeface="Calibri" panose="020F0502020204030204" pitchFamily="34" charset="0"/>
                        </a:rPr>
                        <a:t>500 to 1,000 copies/mL</a:t>
                      </a:r>
                      <a:endParaRPr lang="en-US" sz="200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2000" dirty="0">
                          <a:effectLst/>
                          <a:latin typeface="Calibri" panose="020F0502020204030204" pitchFamily="34" charset="0"/>
                          <a:ea typeface="Arial" panose="020B0604020202020204" pitchFamily="34" charset="0"/>
                          <a:cs typeface="Calibri" panose="020F0502020204030204" pitchFamily="34" charset="0"/>
                        </a:rPr>
                        <a:t>HIV RNA genotype (reverse transcriptase, protease, integrase) or phenotype (tropism) at assay amplification threshold; may use HIV proviral DNA test if </a:t>
                      </a:r>
                      <a:r>
                        <a:rPr lang="en-US" sz="2000" dirty="0" err="1">
                          <a:effectLst/>
                          <a:latin typeface="Calibri" panose="020F0502020204030204" pitchFamily="34" charset="0"/>
                          <a:ea typeface="Arial" panose="020B0604020202020204" pitchFamily="34" charset="0"/>
                          <a:cs typeface="Calibri" panose="020F0502020204030204" pitchFamily="34" charset="0"/>
                        </a:rPr>
                        <a:t>nonamplifiable</a:t>
                      </a:r>
                      <a:endParaRPr lang="en-US" sz="2000" dirty="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3964962726"/>
                  </a:ext>
                </a:extLst>
              </a:tr>
              <a:tr h="1397388">
                <a:tc>
                  <a:txBody>
                    <a:bodyPr/>
                    <a:lstStyle/>
                    <a:p>
                      <a:pPr marL="0" marR="0">
                        <a:lnSpc>
                          <a:spcPct val="115000"/>
                        </a:lnSpc>
                        <a:spcBef>
                          <a:spcPts val="0"/>
                        </a:spcBef>
                        <a:spcAft>
                          <a:spcPts val="0"/>
                        </a:spcAft>
                      </a:pPr>
                      <a:r>
                        <a:rPr lang="en-US" sz="2000">
                          <a:effectLst/>
                          <a:latin typeface="Calibri" panose="020F0502020204030204" pitchFamily="34" charset="0"/>
                          <a:ea typeface="Arial" panose="020B0604020202020204" pitchFamily="34" charset="0"/>
                          <a:cs typeface="Calibri" panose="020F0502020204030204" pitchFamily="34" charset="0"/>
                        </a:rPr>
                        <a:t>≥1,000 copies/mL</a:t>
                      </a:r>
                      <a:endParaRPr lang="en-US" sz="2000">
                        <a:effectLst/>
                        <a:latin typeface="Calibri" panose="020F0502020204030204" pitchFamily="34" charset="0"/>
                        <a:ea typeface="Arial" panose="020B0604020202020204" pitchFamily="34" charset="0"/>
                        <a:cs typeface="Arial" panose="020B0604020202020204" pitchFamily="34" charset="0"/>
                      </a:endParaRPr>
                    </a:p>
                    <a:p>
                      <a:pPr marL="0" marR="0">
                        <a:lnSpc>
                          <a:spcPct val="115000"/>
                        </a:lnSpc>
                        <a:spcBef>
                          <a:spcPts val="0"/>
                        </a:spcBef>
                        <a:spcAft>
                          <a:spcPts val="0"/>
                        </a:spcAft>
                      </a:pPr>
                      <a:r>
                        <a:rPr lang="en-US" sz="2000">
                          <a:effectLst/>
                          <a:latin typeface="Calibri" panose="020F0502020204030204" pitchFamily="34" charset="0"/>
                          <a:ea typeface="Arial" panose="020B0604020202020204" pitchFamily="34" charset="0"/>
                          <a:cs typeface="Calibri" panose="020F0502020204030204" pitchFamily="34" charset="0"/>
                        </a:rPr>
                        <a:t> </a:t>
                      </a:r>
                      <a:endParaRPr lang="en-US" sz="200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2000" dirty="0">
                          <a:effectLst/>
                          <a:latin typeface="Calibri" panose="020F0502020204030204" pitchFamily="34" charset="0"/>
                          <a:ea typeface="Arial" panose="020B0604020202020204" pitchFamily="34" charset="0"/>
                          <a:cs typeface="Calibri" panose="020F0502020204030204" pitchFamily="34" charset="0"/>
                        </a:rPr>
                        <a:t>HIV RNA genotype if currently or recently (within 4 weeks) on ART; DNA proviral genotype may be considered for patients who are currently not taking ART but have in the past</a:t>
                      </a:r>
                      <a:endParaRPr lang="en-US" sz="2000" dirty="0">
                        <a:effectLst/>
                        <a:latin typeface="Calibri" panose="020F0502020204030204" pitchFamily="34" charset="0"/>
                        <a:ea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3067361734"/>
                  </a:ext>
                </a:extLst>
              </a:tr>
            </a:tbl>
          </a:graphicData>
        </a:graphic>
      </p:graphicFrame>
    </p:spTree>
    <p:extLst>
      <p:ext uri="{BB962C8B-B14F-4D97-AF65-F5344CB8AC3E}">
        <p14:creationId xmlns:p14="http://schemas.microsoft.com/office/powerpoint/2010/main" val="2121395544"/>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3341</Words>
  <Application>Microsoft Office PowerPoint</Application>
  <PresentationFormat>Widescreen</PresentationFormat>
  <Paragraphs>291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Content</vt:lpstr>
      <vt:lpstr>PowerPoint Presentation</vt:lpstr>
      <vt:lpstr>Goals of the Guideline</vt:lpstr>
      <vt:lpstr>Recommendations: Identifying and Managing Virologic Failure</vt:lpstr>
      <vt:lpstr>Recommendations: Identifying and Managing Virologic Failure, continued</vt:lpstr>
      <vt:lpstr>Types of HIV Resistance Tests</vt:lpstr>
      <vt:lpstr>Types of HIV Resistance Tests, continued</vt:lpstr>
      <vt:lpstr>Key Points: Identifying and Managing Virologic Failure</vt:lpstr>
      <vt:lpstr>Prevalence of Transmitted HIV Drug  Resistance-Associated Mutations</vt:lpstr>
      <vt:lpstr>Genotypic Resistance Testing Based on Viral Load</vt:lpstr>
      <vt:lpstr>Recommendations:  ART Changes to Address Drug Resistance</vt:lpstr>
      <vt:lpstr>Recommendations:  ART Changes to Address Drug Resistance, continued</vt:lpstr>
      <vt:lpstr>ARVs by Level of Genetic Barrier to Resistance</vt:lpstr>
      <vt:lpstr>ARV Classes in Order of Position in Interruption  of HIV Life Cycle</vt:lpstr>
      <vt:lpstr>ART Options After First-Line Treatment Failure With  Single-Class Drug Resistance</vt:lpstr>
      <vt:lpstr>Recommendations:  ART Changes For Adverse Effects</vt:lpstr>
      <vt:lpstr>Recommendations:  ART Changes for Drug-Drug Interactions and Pregnancy</vt:lpstr>
      <vt:lpstr>Common Adverse Effects Associated With ARVs</vt:lpstr>
      <vt:lpstr>Recommendations:  ART Changes For Regimen Simplification</vt:lpstr>
      <vt:lpstr>Recommendations:  Resumption of ART After a Treatment Interruption</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108</cp:revision>
  <dcterms:created xsi:type="dcterms:W3CDTF">2022-05-26T16:37:43Z</dcterms:created>
  <dcterms:modified xsi:type="dcterms:W3CDTF">2023-01-19T17:12:10Z</dcterms:modified>
</cp:coreProperties>
</file>