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61" r:id="rId5"/>
    <p:sldId id="262" r:id="rId6"/>
    <p:sldId id="263" r:id="rId7"/>
    <p:sldId id="266" r:id="rId8"/>
    <p:sldId id="267" r:id="rId9"/>
    <p:sldId id="268" r:id="rId10"/>
    <p:sldId id="269" r:id="rId11"/>
    <p:sldId id="264" r:id="rId12"/>
    <p:sldId id="265" r:id="rId13"/>
    <p:sldId id="270" r:id="rId14"/>
    <p:sldId id="271" r:id="rId15"/>
    <p:sldId id="272" r:id="rId16"/>
    <p:sldId id="257"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hivguidelines.org/antiretroviral-therapy/art-lab-monitoring/" TargetMode="External"/><Relationship Id="rId2" Type="http://schemas.openxmlformats.org/officeDocument/2006/relationships/hyperlink" Target="https://www.hivguidelines.org/antiretroviral-therapy/cd4-and-viral-load-monitoring/"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Use of Injectable CAB/RPV LA as Replacement ART in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Virally Suppressed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9794-854E-4B44-B369-19E5B36327E3}"/>
              </a:ext>
            </a:extLst>
          </p:cNvPr>
          <p:cNvSpPr>
            <a:spLocks noGrp="1"/>
          </p:cNvSpPr>
          <p:nvPr>
            <p:ph type="title"/>
          </p:nvPr>
        </p:nvSpPr>
        <p:spPr/>
        <p:txBody>
          <a:bodyPr/>
          <a:lstStyle/>
          <a:p>
            <a:r>
              <a:rPr lang="en-US" dirty="0"/>
              <a:t>Preparation and Administration of Initial and Maintenance Doses of Injectable CAB/RPV LA</a:t>
            </a:r>
          </a:p>
        </p:txBody>
      </p:sp>
      <p:sp>
        <p:nvSpPr>
          <p:cNvPr id="3" name="Content Placeholder 2">
            <a:extLst>
              <a:ext uri="{FF2B5EF4-FFF2-40B4-BE49-F238E27FC236}">
                <a16:creationId xmlns:a16="http://schemas.microsoft.com/office/drawing/2014/main" id="{ACB34C4D-8EF4-4B0F-B161-A6B651417F87}"/>
              </a:ext>
            </a:extLst>
          </p:cNvPr>
          <p:cNvSpPr>
            <a:spLocks noGrp="1"/>
          </p:cNvSpPr>
          <p:nvPr>
            <p:ph idx="1"/>
          </p:nvPr>
        </p:nvSpPr>
        <p:spPr/>
        <p:txBody>
          <a:bodyPr>
            <a:noAutofit/>
          </a:bodyPr>
          <a:lstStyle/>
          <a:p>
            <a:pPr marL="514350" indent="-514350">
              <a:buFont typeface="+mj-lt"/>
              <a:buAutoNum type="arabicPeriod"/>
            </a:pPr>
            <a:r>
              <a:rPr lang="en-US" sz="1600" dirty="0"/>
              <a:t>Bring the vials [a] of CAB LA and RPV LA to room temperature for at least 15 minutes and for a maximum of 6 hours.</a:t>
            </a:r>
          </a:p>
          <a:p>
            <a:pPr marL="514350" indent="-514350">
              <a:buFont typeface="+mj-lt"/>
              <a:buAutoNum type="arabicPeriod"/>
            </a:pPr>
            <a:r>
              <a:rPr lang="en-US" sz="1600" dirty="0"/>
              <a:t>Prepare 2 syringes [a]. Once CAB/RPV LA has been drawn into the syringes, they must be used within 2 hours.</a:t>
            </a:r>
          </a:p>
          <a:p>
            <a:pPr marL="514350" indent="-514350">
              <a:buFont typeface="+mj-lt"/>
              <a:buAutoNum type="arabicPeriod"/>
            </a:pPr>
            <a:r>
              <a:rPr lang="en-US" sz="1600" dirty="0"/>
              <a:t>For aspiration, use a vial adaptor or general-use sterile 21 gauge × 1½ inch hypodermic needle [b]. Shake the vial vigorously for at least 10 seconds before aspiration.</a:t>
            </a:r>
          </a:p>
          <a:p>
            <a:pPr marL="514350" indent="-514350">
              <a:buFont typeface="+mj-lt"/>
              <a:buAutoNum type="arabicPeriod"/>
            </a:pPr>
            <a:r>
              <a:rPr lang="en-US" sz="1600" dirty="0"/>
              <a:t>For injection, use a general-use sterile 23 gauge × 1½ inch hypodermic needle [b]. Administer the injection within 2 hours of syringe preparation. A patient’s build or body mass index may be considered when selecting an appropriate injection needle length.</a:t>
            </a:r>
          </a:p>
          <a:p>
            <a:pPr marL="514350" indent="-514350">
              <a:buFont typeface="+mj-lt"/>
              <a:buAutoNum type="arabicPeriod"/>
            </a:pPr>
            <a:r>
              <a:rPr lang="en-US" sz="1600" dirty="0"/>
              <a:t>Inject into the gluteus medius muscle [c] at a 90° angle, ventrogluteal (preferred) or </a:t>
            </a:r>
            <a:r>
              <a:rPr lang="en-US" sz="1600" dirty="0" err="1"/>
              <a:t>dorsogluteal</a:t>
            </a:r>
            <a:r>
              <a:rPr lang="en-US" sz="1600" dirty="0"/>
              <a:t> (upper-outer quadrant of the buttock), with care that the compound is not injected into a vein.</a:t>
            </a:r>
          </a:p>
          <a:p>
            <a:pPr marL="0" indent="0">
              <a:spcBef>
                <a:spcPts val="1800"/>
              </a:spcBef>
              <a:buNone/>
            </a:pPr>
            <a:r>
              <a:rPr lang="en-US" sz="1600" b="1" dirty="0"/>
              <a:t>Notes:</a:t>
            </a:r>
          </a:p>
          <a:p>
            <a:pPr marL="514350" indent="-514350">
              <a:spcBef>
                <a:spcPts val="0"/>
              </a:spcBef>
              <a:buFont typeface="+mj-lt"/>
              <a:buAutoNum type="alphaLcPeriod"/>
            </a:pPr>
            <a:r>
              <a:rPr lang="en-US" sz="1600" dirty="0"/>
              <a:t>The same preparation and administration are used for both initial and maintenance doses of CAB/RPV LA. Follow sterile technique at all points while preparing syringes and injecting compounds. Use 3 mL vials/syringes for the initial dose and 2 mL vials/syringes for maintenance doses.</a:t>
            </a:r>
          </a:p>
          <a:p>
            <a:pPr marL="514350" indent="-514350">
              <a:spcBef>
                <a:spcPts val="0"/>
              </a:spcBef>
              <a:buFont typeface="+mj-lt"/>
              <a:buAutoNum type="alphaLcPeriod"/>
            </a:pPr>
            <a:r>
              <a:rPr lang="en-US" sz="1600" dirty="0"/>
              <a:t>The hypodermic needle must be long enough to inject the medication into the muscle mass without penetrating underlying nerves, blood vessels, or bone.</a:t>
            </a:r>
          </a:p>
          <a:p>
            <a:pPr marL="514350" indent="-514350">
              <a:spcBef>
                <a:spcPts val="0"/>
              </a:spcBef>
              <a:buFont typeface="+mj-lt"/>
              <a:buAutoNum type="alphaLcPeriod"/>
            </a:pPr>
            <a:r>
              <a:rPr lang="en-US" sz="1600" dirty="0"/>
              <a:t>Inject CAB LA into the gluteus medius muscle and RPV LA into the contralateral gluteus medius muscle. Injections can be given on opposite sides or on the same side, 2 cm apart.</a:t>
            </a:r>
          </a:p>
        </p:txBody>
      </p:sp>
      <p:sp>
        <p:nvSpPr>
          <p:cNvPr id="4" name="Footer Placeholder 3">
            <a:extLst>
              <a:ext uri="{FF2B5EF4-FFF2-40B4-BE49-F238E27FC236}">
                <a16:creationId xmlns:a16="http://schemas.microsoft.com/office/drawing/2014/main" id="{4F9226A0-9E2E-416E-9E38-61B5F25B236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C7D9D75-BA3A-4EEF-9AEA-FD9FDD67079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D65245E-29A3-47D7-8283-5AF19113B77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31713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A48BA-C6D8-41C7-A789-66DC0E6E1BA5}"/>
              </a:ext>
            </a:extLst>
          </p:cNvPr>
          <p:cNvSpPr>
            <a:spLocks noGrp="1"/>
          </p:cNvSpPr>
          <p:nvPr>
            <p:ph type="title"/>
          </p:nvPr>
        </p:nvSpPr>
        <p:spPr/>
        <p:txBody>
          <a:bodyPr/>
          <a:lstStyle/>
          <a:p>
            <a:r>
              <a:rPr lang="en-US" dirty="0"/>
              <a:t>Recommendations:</a:t>
            </a:r>
            <a:br>
              <a:rPr lang="en-US" dirty="0"/>
            </a:br>
            <a:r>
              <a:rPr lang="en-US" dirty="0"/>
              <a:t>Managing Missed Injections</a:t>
            </a:r>
          </a:p>
        </p:txBody>
      </p:sp>
      <p:sp>
        <p:nvSpPr>
          <p:cNvPr id="3" name="Content Placeholder 2">
            <a:extLst>
              <a:ext uri="{FF2B5EF4-FFF2-40B4-BE49-F238E27FC236}">
                <a16:creationId xmlns:a16="http://schemas.microsoft.com/office/drawing/2014/main" id="{C4929445-A3CB-4695-B3A7-9FEB4E848ECF}"/>
              </a:ext>
            </a:extLst>
          </p:cNvPr>
          <p:cNvSpPr>
            <a:spLocks noGrp="1"/>
          </p:cNvSpPr>
          <p:nvPr>
            <p:ph idx="1"/>
          </p:nvPr>
        </p:nvSpPr>
        <p:spPr/>
        <p:txBody>
          <a:bodyPr/>
          <a:lstStyle/>
          <a:p>
            <a:r>
              <a:rPr lang="en-US" dirty="0"/>
              <a:t>If a patient plans to miss or delay a monthly CAB/RPV LA injection by &gt;7 days, the clinician should arrange for oral medication (CAB 30 mg and RPV 25 mg daily) to be available in advance in an adequate supply (up to 2 months/8 weeks) to cover the gap in injections.</a:t>
            </a:r>
          </a:p>
          <a:p>
            <a:r>
              <a:rPr lang="en-US" dirty="0"/>
              <a:t>Clinicians should resume CAB/RPV LA in patients who miss injections as detailed in the full guideline. (A3)</a:t>
            </a:r>
          </a:p>
        </p:txBody>
      </p:sp>
      <p:sp>
        <p:nvSpPr>
          <p:cNvPr id="4" name="Footer Placeholder 3">
            <a:extLst>
              <a:ext uri="{FF2B5EF4-FFF2-40B4-BE49-F238E27FC236}">
                <a16:creationId xmlns:a16="http://schemas.microsoft.com/office/drawing/2014/main" id="{E8FACABB-B40E-4740-B2D2-D128394E897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9ED7536-F547-4EAC-BD8F-373DBBEA905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AF34387-E864-40D7-83E1-C3B494A2E71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908428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05D7F-C35B-4DB3-9C3A-CA149E4EF7BC}"/>
              </a:ext>
            </a:extLst>
          </p:cNvPr>
          <p:cNvSpPr>
            <a:spLocks noGrp="1"/>
          </p:cNvSpPr>
          <p:nvPr>
            <p:ph type="title"/>
          </p:nvPr>
        </p:nvSpPr>
        <p:spPr/>
        <p:txBody>
          <a:bodyPr/>
          <a:lstStyle/>
          <a:p>
            <a:r>
              <a:rPr lang="en-US" dirty="0"/>
              <a:t>Recommendations:</a:t>
            </a:r>
            <a:br>
              <a:rPr lang="en-US" dirty="0"/>
            </a:br>
            <a:r>
              <a:rPr lang="en-US" dirty="0"/>
              <a:t>Discontinuing CAB/RPV LA</a:t>
            </a:r>
          </a:p>
        </p:txBody>
      </p:sp>
      <p:sp>
        <p:nvSpPr>
          <p:cNvPr id="3" name="Content Placeholder 2">
            <a:extLst>
              <a:ext uri="{FF2B5EF4-FFF2-40B4-BE49-F238E27FC236}">
                <a16:creationId xmlns:a16="http://schemas.microsoft.com/office/drawing/2014/main" id="{AB7FB8D9-ACF2-4B58-82C3-5A22867B5AE4}"/>
              </a:ext>
            </a:extLst>
          </p:cNvPr>
          <p:cNvSpPr>
            <a:spLocks noGrp="1"/>
          </p:cNvSpPr>
          <p:nvPr>
            <p:ph idx="1"/>
          </p:nvPr>
        </p:nvSpPr>
        <p:spPr/>
        <p:txBody>
          <a:bodyPr>
            <a:normAutofit fontScale="70000" lnSpcReduction="20000"/>
          </a:bodyPr>
          <a:lstStyle/>
          <a:p>
            <a:r>
              <a:rPr lang="en-US" dirty="0"/>
              <a:t>Clinicians should discontinue CAB/RPV LA in patients with confirmed virologic failure (defined as 2 consecutive plasma HIV-1 RNA measurements ≥200 copies/mL) or evidence of INSTI or NNRTI RAMs, excluding the K103N mutation in isolation, on subsequent genotype testing. (A1)</a:t>
            </a:r>
          </a:p>
          <a:p>
            <a:r>
              <a:rPr lang="en-US" dirty="0"/>
              <a:t>Clinicians should discontinue CAB/RPV LA in patients with evidence of INSTI or NNRTI RAMs (excluding the K103N mutation in isolation) on subsequent proviral DNA-based genotype testing (which may be performed for another clinical indication or following a viral blip), regardless of viral load suppression status, including an undetectable viral load (defined as plasma HIV-1 RNA measurement &lt;50 copies/mL). (B3)</a:t>
            </a:r>
          </a:p>
          <a:p>
            <a:r>
              <a:rPr lang="en-US" dirty="0"/>
              <a:t>When extended or frequent gaps occur between injections, resulting in prolonged periods of subtherapeutic drug concentrations, the risk of drug resistance increases; to avoid this risk, clinicians should encourage patients to adhere to the injection schedule and should switch to oral therapy for patients who cannot maintain the injection schedule. (A3)</a:t>
            </a:r>
          </a:p>
          <a:p>
            <a:r>
              <a:rPr lang="en-US" dirty="0"/>
              <a:t>If CAB/RPV LA is discontinued, the clinician should initiate a fully suppressive oral ART regimen no later than 1 month (4 weeks) following the final CAB/RPV LA monthly injection or 2 months (8 weeks) following final CAB/RPV LA bimonthly injection. (A2)</a:t>
            </a:r>
          </a:p>
        </p:txBody>
      </p:sp>
      <p:sp>
        <p:nvSpPr>
          <p:cNvPr id="4" name="Footer Placeholder 3">
            <a:extLst>
              <a:ext uri="{FF2B5EF4-FFF2-40B4-BE49-F238E27FC236}">
                <a16:creationId xmlns:a16="http://schemas.microsoft.com/office/drawing/2014/main" id="{9266D9DF-1F23-48E0-B96E-F4CF85C97B2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C9F599-5C7C-44B6-BA15-B516E829CC0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72DCABE-36B6-4254-BD48-FAAB53F00CE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59478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A0CAD-102D-4A1A-A12A-B8C2793CA901}"/>
              </a:ext>
            </a:extLst>
          </p:cNvPr>
          <p:cNvSpPr>
            <a:spLocks noGrp="1"/>
          </p:cNvSpPr>
          <p:nvPr>
            <p:ph type="title"/>
          </p:nvPr>
        </p:nvSpPr>
        <p:spPr/>
        <p:txBody>
          <a:bodyPr>
            <a:normAutofit/>
          </a:bodyPr>
          <a:lstStyle/>
          <a:p>
            <a:r>
              <a:rPr lang="en-US" dirty="0"/>
              <a:t>Recommendation:</a:t>
            </a:r>
            <a:br>
              <a:rPr lang="en-US" dirty="0"/>
            </a:br>
            <a:r>
              <a:rPr lang="en-US" dirty="0"/>
              <a:t>Laboratory Testing and Monitoring</a:t>
            </a:r>
          </a:p>
        </p:txBody>
      </p:sp>
      <p:sp>
        <p:nvSpPr>
          <p:cNvPr id="3" name="Content Placeholder 2">
            <a:extLst>
              <a:ext uri="{FF2B5EF4-FFF2-40B4-BE49-F238E27FC236}">
                <a16:creationId xmlns:a16="http://schemas.microsoft.com/office/drawing/2014/main" id="{B25E9565-C4B9-4253-84D6-F8BC2891D23D}"/>
              </a:ext>
            </a:extLst>
          </p:cNvPr>
          <p:cNvSpPr>
            <a:spLocks noGrp="1"/>
          </p:cNvSpPr>
          <p:nvPr>
            <p:ph idx="1"/>
          </p:nvPr>
        </p:nvSpPr>
        <p:spPr>
          <a:xfrm>
            <a:off x="838200" y="1825625"/>
            <a:ext cx="10515600" cy="4351338"/>
          </a:xfrm>
        </p:spPr>
        <p:txBody>
          <a:bodyPr>
            <a:normAutofit/>
          </a:bodyPr>
          <a:lstStyle/>
          <a:p>
            <a:r>
              <a:rPr lang="en-US" dirty="0"/>
              <a:t>Clinicians should perform baseline and routine monitoring of patients receiving injectable ART according to the recommendations in the following NYSDOH AI guidelines (A3): </a:t>
            </a:r>
            <a:r>
              <a:rPr lang="en-US" dirty="0">
                <a:hlinkClick r:id="rId2"/>
              </a:rPr>
              <a:t>Virologic and Immunologic Monitoring in HIV Care</a:t>
            </a:r>
            <a:r>
              <a:rPr lang="en-US" dirty="0"/>
              <a:t> and </a:t>
            </a:r>
            <a:r>
              <a:rPr lang="en-US" dirty="0">
                <a:hlinkClick r:id="rId3"/>
              </a:rPr>
              <a:t>Laboratory Monitoring for Adverse Effects of ART</a:t>
            </a:r>
            <a:r>
              <a:rPr lang="en-US" dirty="0"/>
              <a:t>.</a:t>
            </a:r>
          </a:p>
          <a:p>
            <a:endParaRPr lang="en-US" dirty="0"/>
          </a:p>
          <a:p>
            <a:r>
              <a:rPr lang="en-US" b="1" dirty="0"/>
              <a:t>Good Practice: </a:t>
            </a:r>
            <a:r>
              <a:rPr lang="en-US" dirty="0"/>
              <a:t>Follow up by phone within 1 week after initiation of oral therapy lead-in, if used, and within 3 days after a patient receives the initial loading dose of injectable ART to assess the patient’s tolerance.</a:t>
            </a:r>
          </a:p>
          <a:p>
            <a:endParaRPr lang="en-US" dirty="0"/>
          </a:p>
        </p:txBody>
      </p:sp>
      <p:sp>
        <p:nvSpPr>
          <p:cNvPr id="4" name="Footer Placeholder 3">
            <a:extLst>
              <a:ext uri="{FF2B5EF4-FFF2-40B4-BE49-F238E27FC236}">
                <a16:creationId xmlns:a16="http://schemas.microsoft.com/office/drawing/2014/main" id="{1ECDD0D5-8A03-4592-B261-60E093CC97C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B536679-9FE0-44D7-ADCF-C233219C661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F72A119-9D82-486D-B92F-4E1DC4D7799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78925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949D-0B85-40D4-B887-D446F13827E7}"/>
              </a:ext>
            </a:extLst>
          </p:cNvPr>
          <p:cNvSpPr>
            <a:spLocks noGrp="1"/>
          </p:cNvSpPr>
          <p:nvPr>
            <p:ph type="title"/>
          </p:nvPr>
        </p:nvSpPr>
        <p:spPr/>
        <p:txBody>
          <a:bodyPr/>
          <a:lstStyle/>
          <a:p>
            <a:r>
              <a:rPr lang="en-US" dirty="0"/>
              <a:t>Institutional and Clinical Preparations for Implementation of Injectable ART</a:t>
            </a:r>
          </a:p>
        </p:txBody>
      </p:sp>
      <p:sp>
        <p:nvSpPr>
          <p:cNvPr id="3" name="Content Placeholder 2">
            <a:extLst>
              <a:ext uri="{FF2B5EF4-FFF2-40B4-BE49-F238E27FC236}">
                <a16:creationId xmlns:a16="http://schemas.microsoft.com/office/drawing/2014/main" id="{E697F6AB-BD34-4755-83CC-79603C6499C2}"/>
              </a:ext>
            </a:extLst>
          </p:cNvPr>
          <p:cNvSpPr>
            <a:spLocks noGrp="1"/>
          </p:cNvSpPr>
          <p:nvPr>
            <p:ph idx="1"/>
          </p:nvPr>
        </p:nvSpPr>
        <p:spPr/>
        <p:txBody>
          <a:bodyPr>
            <a:normAutofit fontScale="70000" lnSpcReduction="20000"/>
          </a:bodyPr>
          <a:lstStyle/>
          <a:p>
            <a:r>
              <a:rPr lang="en-US" dirty="0"/>
              <a:t>Assess pharmacy resources and on-site procedures for storage of oral and injectable medications</a:t>
            </a:r>
          </a:p>
          <a:p>
            <a:r>
              <a:rPr lang="en-US" dirty="0"/>
              <a:t>Train nurses and other medical care providers regarding proper syringe preparation and injection techniques</a:t>
            </a:r>
          </a:p>
          <a:p>
            <a:r>
              <a:rPr lang="en-US" dirty="0"/>
              <a:t>Establish billing protocols for the procurement and administration of injectable ART medications</a:t>
            </a:r>
          </a:p>
          <a:p>
            <a:r>
              <a:rPr lang="en-US" dirty="0"/>
              <a:t>Implement a system to remind patients of appointments</a:t>
            </a:r>
          </a:p>
          <a:p>
            <a:r>
              <a:rPr lang="en-US" dirty="0"/>
              <a:t>Plan for treatment continuation in the event of pandemic-related shutdowns or other catastrophic events</a:t>
            </a:r>
          </a:p>
          <a:p>
            <a:r>
              <a:rPr lang="en-US" dirty="0"/>
              <a:t>Provide education on the use of oral bridging therapy</a:t>
            </a:r>
          </a:p>
          <a:p>
            <a:r>
              <a:rPr lang="en-US" dirty="0"/>
              <a:t>Educate patients about possible adverse effects associated with injectable long-acting cabotegravir/rilpivirine and how to manage them</a:t>
            </a:r>
          </a:p>
          <a:p>
            <a:r>
              <a:rPr lang="en-US" dirty="0"/>
              <a:t>Ensure that patients know how to reach a medical care provider if needed</a:t>
            </a:r>
          </a:p>
          <a:p>
            <a:r>
              <a:rPr lang="en-US" dirty="0"/>
              <a:t>Schedule appointments for administration in advance</a:t>
            </a:r>
          </a:p>
        </p:txBody>
      </p:sp>
      <p:sp>
        <p:nvSpPr>
          <p:cNvPr id="4" name="Footer Placeholder 3">
            <a:extLst>
              <a:ext uri="{FF2B5EF4-FFF2-40B4-BE49-F238E27FC236}">
                <a16:creationId xmlns:a16="http://schemas.microsoft.com/office/drawing/2014/main" id="{1DD161AD-C74E-4906-97DA-4AF4BB1AEE8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AF8F86-D0AB-4D7A-955E-04777D8B987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51A14CF-3E43-441B-8356-207C644C90C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99134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949D-0B85-40D4-B887-D446F13827E7}"/>
              </a:ext>
            </a:extLst>
          </p:cNvPr>
          <p:cNvSpPr>
            <a:spLocks noGrp="1"/>
          </p:cNvSpPr>
          <p:nvPr>
            <p:ph type="title"/>
          </p:nvPr>
        </p:nvSpPr>
        <p:spPr/>
        <p:txBody>
          <a:bodyPr/>
          <a:lstStyle/>
          <a:p>
            <a:r>
              <a:rPr lang="en-US" dirty="0"/>
              <a:t>Patient Preparations for </a:t>
            </a:r>
            <a:br>
              <a:rPr lang="en-US" dirty="0"/>
            </a:br>
            <a:r>
              <a:rPr lang="en-US" dirty="0"/>
              <a:t>Implementation of Injectable ART</a:t>
            </a:r>
          </a:p>
        </p:txBody>
      </p:sp>
      <p:sp>
        <p:nvSpPr>
          <p:cNvPr id="3" name="Content Placeholder 2">
            <a:extLst>
              <a:ext uri="{FF2B5EF4-FFF2-40B4-BE49-F238E27FC236}">
                <a16:creationId xmlns:a16="http://schemas.microsoft.com/office/drawing/2014/main" id="{E697F6AB-BD34-4755-83CC-79603C6499C2}"/>
              </a:ext>
            </a:extLst>
          </p:cNvPr>
          <p:cNvSpPr>
            <a:spLocks noGrp="1"/>
          </p:cNvSpPr>
          <p:nvPr>
            <p:ph idx="1"/>
          </p:nvPr>
        </p:nvSpPr>
        <p:spPr/>
        <p:txBody>
          <a:bodyPr>
            <a:normAutofit/>
          </a:bodyPr>
          <a:lstStyle/>
          <a:p>
            <a:r>
              <a:rPr lang="en-US" dirty="0"/>
              <a:t>Obtain prior authorizations for insurance or third-party coverage of ART medications</a:t>
            </a:r>
          </a:p>
          <a:p>
            <a:r>
              <a:rPr lang="en-US" dirty="0"/>
              <a:t>Confirm ability to maintain required clinic visit schedule for injections, including transportation availability</a:t>
            </a:r>
          </a:p>
          <a:p>
            <a:r>
              <a:rPr lang="en-US" dirty="0"/>
              <a:t>Confirm ability to adhere to the injection regimen</a:t>
            </a:r>
          </a:p>
          <a:p>
            <a:r>
              <a:rPr lang="en-US" dirty="0"/>
              <a:t>Confirm ability to tolerate 2 large volume intramuscular injections regularly</a:t>
            </a:r>
          </a:p>
        </p:txBody>
      </p:sp>
      <p:sp>
        <p:nvSpPr>
          <p:cNvPr id="4" name="Footer Placeholder 3">
            <a:extLst>
              <a:ext uri="{FF2B5EF4-FFF2-40B4-BE49-F238E27FC236}">
                <a16:creationId xmlns:a16="http://schemas.microsoft.com/office/drawing/2014/main" id="{1DD161AD-C74E-4906-97DA-4AF4BB1AEE8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AF8F86-D0AB-4D7A-955E-04777D8B987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51A14CF-3E43-441B-8356-207C644C90C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811809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Use of Injectable CAB/RPV LA as Replacement ART in Virally Suppressed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A159-BFAC-40F4-994B-2B50E01753E7}"/>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6B907361-9F9F-4BE5-8265-9FF9DEE7B704}"/>
              </a:ext>
            </a:extLst>
          </p:cNvPr>
          <p:cNvSpPr>
            <a:spLocks noGrp="1"/>
          </p:cNvSpPr>
          <p:nvPr>
            <p:ph idx="1"/>
          </p:nvPr>
        </p:nvSpPr>
        <p:spPr/>
        <p:txBody>
          <a:bodyPr/>
          <a:lstStyle/>
          <a:p>
            <a:r>
              <a:rPr lang="en-US" dirty="0"/>
              <a:t>Weigh the risks and benefits of switching from an oral to an injectable ART regimen</a:t>
            </a:r>
          </a:p>
          <a:p>
            <a:r>
              <a:rPr lang="en-US" dirty="0"/>
              <a:t>Engage patients in informed, shared decision-making regarding a switch to injectable ART</a:t>
            </a:r>
          </a:p>
          <a:p>
            <a:r>
              <a:rPr lang="en-US" dirty="0"/>
              <a:t>Choose, initiate, and maintain a monthly (every 4 weeks) or bimonthly (every 8 weeks) dosing schedule, respond to missed doses, and manage discontinuation of injectable ART when indicated</a:t>
            </a:r>
          </a:p>
          <a:p>
            <a:r>
              <a:rPr lang="en-US" dirty="0"/>
              <a:t>Develop medical practice protocols and procedures for implementing injectable ART</a:t>
            </a:r>
          </a:p>
        </p:txBody>
      </p:sp>
      <p:sp>
        <p:nvSpPr>
          <p:cNvPr id="4" name="Footer Placeholder 3">
            <a:extLst>
              <a:ext uri="{FF2B5EF4-FFF2-40B4-BE49-F238E27FC236}">
                <a16:creationId xmlns:a16="http://schemas.microsoft.com/office/drawing/2014/main" id="{FEF90147-4C41-4B14-A3FC-E85261C339D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BD39E66-F0BC-4EB0-8936-DB9B8EDC2D1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5194880-507D-409B-9A8C-AEB83D64520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418265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92F8-A0B8-4203-B355-CA4415E9EE14}"/>
              </a:ext>
            </a:extLst>
          </p:cNvPr>
          <p:cNvSpPr>
            <a:spLocks noGrp="1"/>
          </p:cNvSpPr>
          <p:nvPr>
            <p:ph type="title"/>
          </p:nvPr>
        </p:nvSpPr>
        <p:spPr/>
        <p:txBody>
          <a:bodyPr>
            <a:normAutofit fontScale="90000"/>
          </a:bodyPr>
          <a:lstStyle/>
          <a:p>
            <a:r>
              <a:rPr lang="en-US" dirty="0"/>
              <a:t>Recommendations:</a:t>
            </a:r>
            <a:br>
              <a:rPr lang="en-US" dirty="0"/>
            </a:br>
            <a:r>
              <a:rPr lang="en-US" dirty="0"/>
              <a:t>Patients for Whom CAB/RPV LA is Not Recommended</a:t>
            </a:r>
          </a:p>
        </p:txBody>
      </p:sp>
      <p:sp>
        <p:nvSpPr>
          <p:cNvPr id="3" name="Content Placeholder 2">
            <a:extLst>
              <a:ext uri="{FF2B5EF4-FFF2-40B4-BE49-F238E27FC236}">
                <a16:creationId xmlns:a16="http://schemas.microsoft.com/office/drawing/2014/main" id="{4CDCA639-A3F9-4783-87BA-565BD6267A38}"/>
              </a:ext>
            </a:extLst>
          </p:cNvPr>
          <p:cNvSpPr>
            <a:spLocks noGrp="1"/>
          </p:cNvSpPr>
          <p:nvPr>
            <p:ph idx="1"/>
          </p:nvPr>
        </p:nvSpPr>
        <p:spPr/>
        <p:txBody>
          <a:bodyPr>
            <a:normAutofit fontScale="70000" lnSpcReduction="20000"/>
          </a:bodyPr>
          <a:lstStyle/>
          <a:p>
            <a:r>
              <a:rPr lang="en-US" dirty="0"/>
              <a:t>Before recommending a switch to CAB/RPV LA, clinicians should determine patients’ hepatitis B status (hepatitis B surface antigen, core antibody, surface antibody, and HBV DNA if indicated); CAB/RPV LA should not be recommended for patients with active HBV coinfection without concurrent oral therapy for HBV. (A*)</a:t>
            </a:r>
          </a:p>
          <a:p>
            <a:r>
              <a:rPr lang="en-US" dirty="0"/>
              <a:t>Before recommending CAB/RPV LA for patients who have been treated previously with INSTIs or NNRTIs, clinicians should review results of prior resistance testing and ART treatment history or consider baseline genotypic resistance testing if no prior results are available; genotypic resistance testing should include both the reverse transcriptase and integrase genes. (A3)</a:t>
            </a:r>
          </a:p>
          <a:p>
            <a:r>
              <a:rPr lang="en-US" dirty="0"/>
              <a:t>Clinicians should not recommend CAB/RPV LA in patients with known or suspected INSTI or NNRTI RAMs, excluding the K103N mutation in isolation, at baseline. (A1)</a:t>
            </a:r>
          </a:p>
          <a:p>
            <a:r>
              <a:rPr lang="en-US" dirty="0"/>
              <a:t>Because there are no currently available data on the safety and efficacy of this regimen in children or adolescents or during pregnancy or breastfeeding, clinicians should not recommend treatment with CAB/RPV LA for these patients. (A*)</a:t>
            </a:r>
          </a:p>
          <a:p>
            <a:r>
              <a:rPr lang="en-US" dirty="0"/>
              <a:t>Preexisting CAB and RPV RAMs have been associated with virologic failure; therefore, clinicians should obtain proviral DNA genotypic resistance testing before switching to CAB/RPV LA in any patient for whom historical resistance test results are not available. (B2)</a:t>
            </a:r>
          </a:p>
        </p:txBody>
      </p:sp>
      <p:sp>
        <p:nvSpPr>
          <p:cNvPr id="4" name="Footer Placeholder 3">
            <a:extLst>
              <a:ext uri="{FF2B5EF4-FFF2-40B4-BE49-F238E27FC236}">
                <a16:creationId xmlns:a16="http://schemas.microsoft.com/office/drawing/2014/main" id="{5D61DD19-9B72-4B48-850B-09441AA1E9A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2581E3F-89C2-4CDD-8C01-AEB746132DD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5523D91-23BC-4184-A7BB-B471CE68BBB3}"/>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01190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845B9-0ABD-4F18-AB39-685731E1F280}"/>
              </a:ext>
            </a:extLst>
          </p:cNvPr>
          <p:cNvSpPr>
            <a:spLocks noGrp="1"/>
          </p:cNvSpPr>
          <p:nvPr>
            <p:ph type="title"/>
          </p:nvPr>
        </p:nvSpPr>
        <p:spPr/>
        <p:txBody>
          <a:bodyPr/>
          <a:lstStyle/>
          <a:p>
            <a:r>
              <a:rPr lang="en-US" dirty="0"/>
              <a:t>Benefits and Risks of CAB/RPV LA</a:t>
            </a:r>
          </a:p>
        </p:txBody>
      </p:sp>
      <p:sp>
        <p:nvSpPr>
          <p:cNvPr id="3" name="Content Placeholder 2">
            <a:extLst>
              <a:ext uri="{FF2B5EF4-FFF2-40B4-BE49-F238E27FC236}">
                <a16:creationId xmlns:a16="http://schemas.microsoft.com/office/drawing/2014/main" id="{55E30D7B-7B09-481D-AA86-135D44AC7A2A}"/>
              </a:ext>
            </a:extLst>
          </p:cNvPr>
          <p:cNvSpPr>
            <a:spLocks noGrp="1"/>
          </p:cNvSpPr>
          <p:nvPr>
            <p:ph idx="1"/>
          </p:nvPr>
        </p:nvSpPr>
        <p:spPr/>
        <p:txBody>
          <a:bodyPr>
            <a:normAutofit fontScale="70000" lnSpcReduction="20000"/>
          </a:bodyPr>
          <a:lstStyle/>
          <a:p>
            <a:pPr marL="0" indent="0">
              <a:buNone/>
            </a:pPr>
            <a:r>
              <a:rPr lang="en-US" b="1" dirty="0"/>
              <a:t>Benefits:</a:t>
            </a:r>
          </a:p>
          <a:p>
            <a:r>
              <a:rPr lang="en-US" dirty="0"/>
              <a:t>Improved patient satisfaction</a:t>
            </a:r>
          </a:p>
          <a:p>
            <a:r>
              <a:rPr lang="en-US" dirty="0"/>
              <a:t>Monthly (every 4 weeks) or bimonthly (every 8 weeks) administration</a:t>
            </a:r>
          </a:p>
          <a:p>
            <a:r>
              <a:rPr lang="en-US" dirty="0"/>
              <a:t>Directly observed</a:t>
            </a:r>
          </a:p>
          <a:p>
            <a:r>
              <a:rPr lang="en-US" dirty="0"/>
              <a:t>Noninferior to oral antiretroviral therapy (ART)</a:t>
            </a:r>
          </a:p>
          <a:p>
            <a:r>
              <a:rPr lang="en-US" dirty="0"/>
              <a:t>Potential option for patients who have ongoing substance use, mental health concerns, neurocognitive disorders, disclosure concerns, or other challenges associated with adherence to oral ART, including difficulty swallowing pills</a:t>
            </a:r>
          </a:p>
          <a:p>
            <a:r>
              <a:rPr lang="en-US" dirty="0"/>
              <a:t>Removes the daily reminder of HIV status that is associated with taking pills</a:t>
            </a:r>
          </a:p>
          <a:p>
            <a:pPr marL="0" indent="0">
              <a:spcBef>
                <a:spcPts val="1800"/>
              </a:spcBef>
              <a:buNone/>
            </a:pPr>
            <a:r>
              <a:rPr lang="en-US" b="1" dirty="0"/>
              <a:t>Potential Risks:</a:t>
            </a:r>
          </a:p>
          <a:p>
            <a:r>
              <a:rPr lang="en-US" dirty="0"/>
              <a:t>Potential injection site reactions and other adverse effects, including pyrexia</a:t>
            </a:r>
          </a:p>
          <a:p>
            <a:r>
              <a:rPr lang="en-US" dirty="0"/>
              <a:t>Potential for resistance to develop if doses are missed outside the 7-day window period, given the long half-life (“tail”) of CAB and RPV</a:t>
            </a:r>
          </a:p>
        </p:txBody>
      </p:sp>
      <p:sp>
        <p:nvSpPr>
          <p:cNvPr id="4" name="Footer Placeholder 3">
            <a:extLst>
              <a:ext uri="{FF2B5EF4-FFF2-40B4-BE49-F238E27FC236}">
                <a16:creationId xmlns:a16="http://schemas.microsoft.com/office/drawing/2014/main" id="{F569E98F-A4E9-4D9A-B959-7EA29162977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78F693A-9D53-4974-9982-5276EC5BD79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F1E15CF-4211-4282-BDF8-D4E13F20F076}"/>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663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6661-5FCB-4800-B736-678B00526AF1}"/>
              </a:ext>
            </a:extLst>
          </p:cNvPr>
          <p:cNvSpPr>
            <a:spLocks noGrp="1"/>
          </p:cNvSpPr>
          <p:nvPr>
            <p:ph type="title"/>
          </p:nvPr>
        </p:nvSpPr>
        <p:spPr/>
        <p:txBody>
          <a:bodyPr/>
          <a:lstStyle/>
          <a:p>
            <a:r>
              <a:rPr lang="en-US" dirty="0"/>
              <a:t>Limitations of CAB/RPV LA</a:t>
            </a:r>
          </a:p>
        </p:txBody>
      </p:sp>
      <p:sp>
        <p:nvSpPr>
          <p:cNvPr id="3" name="Content Placeholder 2">
            <a:extLst>
              <a:ext uri="{FF2B5EF4-FFF2-40B4-BE49-F238E27FC236}">
                <a16:creationId xmlns:a16="http://schemas.microsoft.com/office/drawing/2014/main" id="{D4E1B416-2867-4A81-9650-0D2C2A40BA9C}"/>
              </a:ext>
            </a:extLst>
          </p:cNvPr>
          <p:cNvSpPr>
            <a:spLocks noGrp="1"/>
          </p:cNvSpPr>
          <p:nvPr>
            <p:ph idx="1"/>
          </p:nvPr>
        </p:nvSpPr>
        <p:spPr/>
        <p:txBody>
          <a:bodyPr>
            <a:normAutofit fontScale="85000" lnSpcReduction="20000"/>
          </a:bodyPr>
          <a:lstStyle/>
          <a:p>
            <a:r>
              <a:rPr lang="en-US" dirty="0"/>
              <a:t>Cannot be used if a patient has prior resistance to integrase strand transfer inhibitors or nonnucleoside reverse transcriptase inhibitors, excluding the K103N mutation in isolation </a:t>
            </a:r>
          </a:p>
          <a:p>
            <a:r>
              <a:rPr lang="en-US" dirty="0"/>
              <a:t>Lack of data on use during pregnancy or breastfeeding and in children and adolescents</a:t>
            </a:r>
          </a:p>
          <a:p>
            <a:r>
              <a:rPr lang="en-US" dirty="0"/>
              <a:t>Does not treat hepatitis B virus coinfection</a:t>
            </a:r>
          </a:p>
          <a:p>
            <a:r>
              <a:rPr lang="en-US" dirty="0"/>
              <a:t>Lack of data on use in patients with prior virologic failure</a:t>
            </a:r>
          </a:p>
          <a:p>
            <a:r>
              <a:rPr lang="en-US" dirty="0"/>
              <a:t>Treatment with 4 weeks of oral CAB and RPV (oral lead-in) may be used before the first injection to assess for unexpected reactions or allergies to CAB or RPV</a:t>
            </a:r>
          </a:p>
          <a:p>
            <a:r>
              <a:rPr lang="en-US" dirty="0"/>
              <a:t>Requires oral medications as bridging therapy when injections are missed</a:t>
            </a:r>
          </a:p>
          <a:p>
            <a:r>
              <a:rPr lang="en-US" dirty="0"/>
              <a:t>Medication storage requirements (2° C to 8° C [36° F to 46° F])</a:t>
            </a:r>
          </a:p>
          <a:p>
            <a:r>
              <a:rPr lang="en-US" dirty="0"/>
              <a:t>Requires 6 to 12 in-person visits with a healthcare provider per year</a:t>
            </a:r>
          </a:p>
        </p:txBody>
      </p:sp>
      <p:sp>
        <p:nvSpPr>
          <p:cNvPr id="4" name="Footer Placeholder 3">
            <a:extLst>
              <a:ext uri="{FF2B5EF4-FFF2-40B4-BE49-F238E27FC236}">
                <a16:creationId xmlns:a16="http://schemas.microsoft.com/office/drawing/2014/main" id="{2BD8AE84-AE21-4DF3-82AC-BE32A7CE396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062A9C3-661C-410B-8E09-B156EE431D7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7F55DC0-571A-49AC-A961-C24016B1123A}"/>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56227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252F-5717-491A-BA86-C5B7114C0DB8}"/>
              </a:ext>
            </a:extLst>
          </p:cNvPr>
          <p:cNvSpPr>
            <a:spLocks noGrp="1"/>
          </p:cNvSpPr>
          <p:nvPr>
            <p:ph type="title"/>
          </p:nvPr>
        </p:nvSpPr>
        <p:spPr/>
        <p:txBody>
          <a:bodyPr/>
          <a:lstStyle/>
          <a:p>
            <a:r>
              <a:rPr lang="en-US" dirty="0"/>
              <a:t>Recommendations: </a:t>
            </a:r>
            <a:br>
              <a:rPr lang="en-US" dirty="0"/>
            </a:br>
            <a:r>
              <a:rPr lang="en-US" dirty="0"/>
              <a:t>Administration and Dosing Strategy</a:t>
            </a:r>
          </a:p>
        </p:txBody>
      </p:sp>
      <p:sp>
        <p:nvSpPr>
          <p:cNvPr id="3" name="Content Placeholder 2">
            <a:extLst>
              <a:ext uri="{FF2B5EF4-FFF2-40B4-BE49-F238E27FC236}">
                <a16:creationId xmlns:a16="http://schemas.microsoft.com/office/drawing/2014/main" id="{248EBC88-B464-4CE4-AC9E-AF122FEFEEA3}"/>
              </a:ext>
            </a:extLst>
          </p:cNvPr>
          <p:cNvSpPr>
            <a:spLocks noGrp="1"/>
          </p:cNvSpPr>
          <p:nvPr>
            <p:ph idx="1"/>
          </p:nvPr>
        </p:nvSpPr>
        <p:spPr/>
        <p:txBody>
          <a:bodyPr>
            <a:normAutofit lnSpcReduction="10000"/>
          </a:bodyPr>
          <a:lstStyle/>
          <a:p>
            <a:r>
              <a:rPr lang="en-US" dirty="0"/>
              <a:t>CAB/RPV LA should be administered by a licensed and trained healthcare professional. (A*)</a:t>
            </a:r>
          </a:p>
          <a:p>
            <a:r>
              <a:rPr lang="en-US" dirty="0"/>
              <a:t>To prepare and administer CAB/RPV LA, clinicians should follow the protocols detailed in </a:t>
            </a:r>
            <a:r>
              <a:rPr lang="en-US" i="1" dirty="0"/>
              <a:t>Preparation and Administration of Initial and Maintenance Doses of Injectable CAB/RPV LA</a:t>
            </a:r>
            <a:r>
              <a:rPr lang="en-US" dirty="0"/>
              <a:t> and in the medication package inserts. (A1)</a:t>
            </a:r>
          </a:p>
          <a:p>
            <a:r>
              <a:rPr lang="en-US" dirty="0"/>
              <a:t>If an oral lead-in is chosen to assess medication tolerability, the clinician should prescribe up to 4 weeks of oral CAB/RPV. (A3)</a:t>
            </a:r>
          </a:p>
          <a:p>
            <a:r>
              <a:rPr lang="en-US" dirty="0"/>
              <a:t>Once a dosing schedule is decided upon, clinicians should administer CAB/RPV LA as detailed in the full guideline; a bimonthly (every 8 weeks) dosing schedule is preferred. (A1)</a:t>
            </a:r>
          </a:p>
        </p:txBody>
      </p:sp>
      <p:sp>
        <p:nvSpPr>
          <p:cNvPr id="4" name="Footer Placeholder 3">
            <a:extLst>
              <a:ext uri="{FF2B5EF4-FFF2-40B4-BE49-F238E27FC236}">
                <a16:creationId xmlns:a16="http://schemas.microsoft.com/office/drawing/2014/main" id="{B56C66A0-00BD-4A9F-87F9-A7A495EE97E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06CE51D-5CDB-4803-8E95-E35300F36C0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1B73564-B7B9-42C2-AC3C-7CCA4D5AA803}"/>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69080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92BA-B36B-4425-9AFF-ADCB716B12FD}"/>
              </a:ext>
            </a:extLst>
          </p:cNvPr>
          <p:cNvSpPr>
            <a:spLocks noGrp="1"/>
          </p:cNvSpPr>
          <p:nvPr>
            <p:ph type="title"/>
          </p:nvPr>
        </p:nvSpPr>
        <p:spPr/>
        <p:txBody>
          <a:bodyPr/>
          <a:lstStyle/>
          <a:p>
            <a:r>
              <a:rPr lang="en-US" dirty="0"/>
              <a:t>MONTHLY (every 4 weeks) CAB/RPV LA Dosing</a:t>
            </a:r>
          </a:p>
        </p:txBody>
      </p:sp>
      <p:graphicFrame>
        <p:nvGraphicFramePr>
          <p:cNvPr id="7" name="Content Placeholder 6">
            <a:extLst>
              <a:ext uri="{FF2B5EF4-FFF2-40B4-BE49-F238E27FC236}">
                <a16:creationId xmlns:a16="http://schemas.microsoft.com/office/drawing/2014/main" id="{11A91586-C988-4AC3-BA6E-22278509DA5E}"/>
              </a:ext>
            </a:extLst>
          </p:cNvPr>
          <p:cNvGraphicFramePr>
            <a:graphicFrameLocks noGrp="1"/>
          </p:cNvGraphicFramePr>
          <p:nvPr>
            <p:ph idx="1"/>
            <p:extLst>
              <p:ext uri="{D42A27DB-BD31-4B8C-83A1-F6EECF244321}">
                <p14:modId xmlns:p14="http://schemas.microsoft.com/office/powerpoint/2010/main" val="1774139633"/>
              </p:ext>
            </p:extLst>
          </p:nvPr>
        </p:nvGraphicFramePr>
        <p:xfrm>
          <a:off x="838200" y="1825625"/>
          <a:ext cx="10515600" cy="31140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937653402"/>
                    </a:ext>
                  </a:extLst>
                </a:gridCol>
                <a:gridCol w="3505200">
                  <a:extLst>
                    <a:ext uri="{9D8B030D-6E8A-4147-A177-3AD203B41FA5}">
                      <a16:colId xmlns:a16="http://schemas.microsoft.com/office/drawing/2014/main" val="978613300"/>
                    </a:ext>
                  </a:extLst>
                </a:gridCol>
                <a:gridCol w="3505200">
                  <a:extLst>
                    <a:ext uri="{9D8B030D-6E8A-4147-A177-3AD203B41FA5}">
                      <a16:colId xmlns:a16="http://schemas.microsoft.com/office/drawing/2014/main" val="124914264"/>
                    </a:ext>
                  </a:extLst>
                </a:gridCol>
              </a:tblGrid>
              <a:tr h="370840">
                <a:tc>
                  <a:txBody>
                    <a:bodyPr/>
                    <a:lstStyle/>
                    <a:p>
                      <a:r>
                        <a:rPr lang="en-US" b="1" dirty="0">
                          <a:solidFill>
                            <a:schemeClr val="bg1"/>
                          </a:solidFill>
                        </a:rPr>
                        <a:t>Timing</a:t>
                      </a:r>
                    </a:p>
                  </a:txBody>
                  <a:tcPr>
                    <a:solidFill>
                      <a:srgbClr val="523178"/>
                    </a:solidFill>
                  </a:tcPr>
                </a:tc>
                <a:tc>
                  <a:txBody>
                    <a:bodyPr/>
                    <a:lstStyle/>
                    <a:p>
                      <a:r>
                        <a:rPr lang="en-US" b="1" dirty="0">
                          <a:solidFill>
                            <a:schemeClr val="bg1"/>
                          </a:solidFill>
                        </a:rPr>
                        <a:t>Dosing and Administration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954634063"/>
                  </a:ext>
                </a:extLst>
              </a:tr>
              <a:tr h="370840">
                <a:tc>
                  <a:txBody>
                    <a:bodyPr/>
                    <a:lstStyle/>
                    <a:p>
                      <a:r>
                        <a:rPr lang="en-US" dirty="0"/>
                        <a:t>Optional oral lead-in:</a:t>
                      </a:r>
                    </a:p>
                    <a:p>
                      <a:r>
                        <a:rPr lang="en-US" dirty="0"/>
                        <a:t>Therapy initiation:</a:t>
                      </a:r>
                    </a:p>
                    <a:p>
                      <a:r>
                        <a:rPr lang="en-US" dirty="0"/>
                        <a:t>Week 0 (aka month 0)</a:t>
                      </a:r>
                    </a:p>
                  </a:txBody>
                  <a:tcPr/>
                </a:tc>
                <a:tc>
                  <a:txBody>
                    <a:bodyPr/>
                    <a:lstStyle/>
                    <a:p>
                      <a:r>
                        <a:rPr lang="en-US" dirty="0"/>
                        <a:t>CAB 30 mg/RPV 25 mg once daily by mouth with a meal x 4 weeks</a:t>
                      </a:r>
                    </a:p>
                  </a:txBody>
                  <a:tcPr/>
                </a:tc>
                <a:tc>
                  <a:txBody>
                    <a:bodyPr/>
                    <a:lstStyle/>
                    <a:p>
                      <a:r>
                        <a:rPr lang="en-US" dirty="0"/>
                        <a:t>Oral medication lead-in</a:t>
                      </a:r>
                    </a:p>
                  </a:txBody>
                  <a:tcPr/>
                </a:tc>
                <a:extLst>
                  <a:ext uri="{0D108BD9-81ED-4DB2-BD59-A6C34878D82A}">
                    <a16:rowId xmlns:a16="http://schemas.microsoft.com/office/drawing/2014/main" val="1641551850"/>
                  </a:ext>
                </a:extLst>
              </a:tr>
              <a:tr h="370840">
                <a:tc>
                  <a:txBody>
                    <a:bodyPr/>
                    <a:lstStyle/>
                    <a:p>
                      <a:r>
                        <a:rPr lang="en-US" dirty="0"/>
                        <a:t>Week 4 (aka month 1)</a:t>
                      </a:r>
                    </a:p>
                  </a:txBody>
                  <a:tcPr/>
                </a:tc>
                <a:tc>
                  <a:txBody>
                    <a:bodyPr/>
                    <a:lstStyle/>
                    <a:p>
                      <a:r>
                        <a:rPr lang="de-DE" dirty="0"/>
                        <a:t>CAB 600 mg (3 mL)/RPV 900 mg </a:t>
                      </a:r>
                    </a:p>
                    <a:p>
                      <a:r>
                        <a:rPr lang="de-DE" dirty="0"/>
                        <a:t>(3 mL) IM injection</a:t>
                      </a:r>
                      <a:endParaRPr lang="en-US" dirty="0"/>
                    </a:p>
                  </a:txBody>
                  <a:tcPr/>
                </a:tc>
                <a:tc>
                  <a:txBody>
                    <a:bodyPr/>
                    <a:lstStyle/>
                    <a:p>
                      <a:r>
                        <a:rPr lang="en-US" b="1" dirty="0"/>
                        <a:t>Initiation dose: </a:t>
                      </a:r>
                      <a:r>
                        <a:rPr lang="en-US" dirty="0"/>
                        <a:t>Administer on last day of oral lead-in or prior suppressive ART regimen</a:t>
                      </a:r>
                    </a:p>
                  </a:txBody>
                  <a:tcPr/>
                </a:tc>
                <a:extLst>
                  <a:ext uri="{0D108BD9-81ED-4DB2-BD59-A6C34878D82A}">
                    <a16:rowId xmlns:a16="http://schemas.microsoft.com/office/drawing/2014/main" val="2009698996"/>
                  </a:ext>
                </a:extLst>
              </a:tr>
              <a:tr h="370840">
                <a:tc>
                  <a:txBody>
                    <a:bodyPr/>
                    <a:lstStyle/>
                    <a:p>
                      <a:r>
                        <a:rPr lang="en-US" dirty="0"/>
                        <a:t>Week 8 (aka month 2) and every </a:t>
                      </a:r>
                    </a:p>
                    <a:p>
                      <a:r>
                        <a:rPr lang="en-US" dirty="0"/>
                        <a:t>4 weeks (aka every 1 month) thereafter</a:t>
                      </a:r>
                    </a:p>
                  </a:txBody>
                  <a:tcPr/>
                </a:tc>
                <a:tc>
                  <a:txBody>
                    <a:bodyPr/>
                    <a:lstStyle/>
                    <a:p>
                      <a:r>
                        <a:rPr lang="de-DE" dirty="0"/>
                        <a:t>CAB 400 mg (2 mL)/RPV 600 mg </a:t>
                      </a:r>
                    </a:p>
                    <a:p>
                      <a:r>
                        <a:rPr lang="de-DE" dirty="0"/>
                        <a:t>(2 mL) IM injection</a:t>
                      </a:r>
                      <a:endParaRPr lang="en-US" dirty="0"/>
                    </a:p>
                  </a:txBody>
                  <a:tcPr/>
                </a:tc>
                <a:tc>
                  <a:txBody>
                    <a:bodyPr/>
                    <a:lstStyle/>
                    <a:p>
                      <a:r>
                        <a:rPr lang="en-US" b="1" dirty="0"/>
                        <a:t>Maintenance dose: </a:t>
                      </a:r>
                      <a:r>
                        <a:rPr lang="en-US" dirty="0"/>
                        <a:t>Administer within 7 days before or after scheduled date</a:t>
                      </a:r>
                    </a:p>
                  </a:txBody>
                  <a:tcPr/>
                </a:tc>
                <a:extLst>
                  <a:ext uri="{0D108BD9-81ED-4DB2-BD59-A6C34878D82A}">
                    <a16:rowId xmlns:a16="http://schemas.microsoft.com/office/drawing/2014/main" val="2533858008"/>
                  </a:ext>
                </a:extLst>
              </a:tr>
            </a:tbl>
          </a:graphicData>
        </a:graphic>
      </p:graphicFrame>
      <p:sp>
        <p:nvSpPr>
          <p:cNvPr id="4" name="Footer Placeholder 3">
            <a:extLst>
              <a:ext uri="{FF2B5EF4-FFF2-40B4-BE49-F238E27FC236}">
                <a16:creationId xmlns:a16="http://schemas.microsoft.com/office/drawing/2014/main" id="{EDB6DC9E-181F-47B9-BACA-82851BF1D87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D617F73-610C-4889-8C88-0E137645795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8A1E8FC-DD61-4F92-8570-43C7597BD9A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71128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92BA-B36B-4425-9AFF-ADCB716B12FD}"/>
              </a:ext>
            </a:extLst>
          </p:cNvPr>
          <p:cNvSpPr>
            <a:spLocks noGrp="1"/>
          </p:cNvSpPr>
          <p:nvPr>
            <p:ph type="title"/>
          </p:nvPr>
        </p:nvSpPr>
        <p:spPr/>
        <p:txBody>
          <a:bodyPr/>
          <a:lstStyle/>
          <a:p>
            <a:r>
              <a:rPr lang="en-US" dirty="0"/>
              <a:t>BIMONTHLY (every 8 weeks) CAB/RPV LA Dosing</a:t>
            </a:r>
          </a:p>
        </p:txBody>
      </p:sp>
      <p:graphicFrame>
        <p:nvGraphicFramePr>
          <p:cNvPr id="7" name="Content Placeholder 6">
            <a:extLst>
              <a:ext uri="{FF2B5EF4-FFF2-40B4-BE49-F238E27FC236}">
                <a16:creationId xmlns:a16="http://schemas.microsoft.com/office/drawing/2014/main" id="{11A91586-C988-4AC3-BA6E-22278509DA5E}"/>
              </a:ext>
            </a:extLst>
          </p:cNvPr>
          <p:cNvGraphicFramePr>
            <a:graphicFrameLocks noGrp="1"/>
          </p:cNvGraphicFramePr>
          <p:nvPr>
            <p:ph idx="1"/>
            <p:extLst>
              <p:ext uri="{D42A27DB-BD31-4B8C-83A1-F6EECF244321}">
                <p14:modId xmlns:p14="http://schemas.microsoft.com/office/powerpoint/2010/main" val="3707850766"/>
              </p:ext>
            </p:extLst>
          </p:nvPr>
        </p:nvGraphicFramePr>
        <p:xfrm>
          <a:off x="838200" y="1825625"/>
          <a:ext cx="10515600" cy="40284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937653402"/>
                    </a:ext>
                  </a:extLst>
                </a:gridCol>
                <a:gridCol w="3505200">
                  <a:extLst>
                    <a:ext uri="{9D8B030D-6E8A-4147-A177-3AD203B41FA5}">
                      <a16:colId xmlns:a16="http://schemas.microsoft.com/office/drawing/2014/main" val="978613300"/>
                    </a:ext>
                  </a:extLst>
                </a:gridCol>
                <a:gridCol w="3505200">
                  <a:extLst>
                    <a:ext uri="{9D8B030D-6E8A-4147-A177-3AD203B41FA5}">
                      <a16:colId xmlns:a16="http://schemas.microsoft.com/office/drawing/2014/main" val="124914264"/>
                    </a:ext>
                  </a:extLst>
                </a:gridCol>
              </a:tblGrid>
              <a:tr h="370840">
                <a:tc>
                  <a:txBody>
                    <a:bodyPr/>
                    <a:lstStyle/>
                    <a:p>
                      <a:r>
                        <a:rPr lang="en-US" b="1" dirty="0">
                          <a:solidFill>
                            <a:schemeClr val="bg1"/>
                          </a:solidFill>
                        </a:rPr>
                        <a:t>Timing</a:t>
                      </a:r>
                    </a:p>
                  </a:txBody>
                  <a:tcPr>
                    <a:solidFill>
                      <a:srgbClr val="523178"/>
                    </a:solidFill>
                  </a:tcPr>
                </a:tc>
                <a:tc>
                  <a:txBody>
                    <a:bodyPr/>
                    <a:lstStyle/>
                    <a:p>
                      <a:r>
                        <a:rPr lang="en-US" b="1" dirty="0">
                          <a:solidFill>
                            <a:schemeClr val="bg1"/>
                          </a:solidFill>
                        </a:rPr>
                        <a:t>Dosing and Administration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954634063"/>
                  </a:ext>
                </a:extLst>
              </a:tr>
              <a:tr h="370840">
                <a:tc>
                  <a:txBody>
                    <a:bodyPr/>
                    <a:lstStyle/>
                    <a:p>
                      <a:r>
                        <a:rPr lang="en-US" dirty="0"/>
                        <a:t>Optional oral lead-in:</a:t>
                      </a:r>
                    </a:p>
                    <a:p>
                      <a:r>
                        <a:rPr lang="en-US" dirty="0"/>
                        <a:t>Therapy initiation:</a:t>
                      </a:r>
                    </a:p>
                    <a:p>
                      <a:r>
                        <a:rPr lang="en-US" dirty="0"/>
                        <a:t>Week 0 (aka month 0)</a:t>
                      </a:r>
                    </a:p>
                  </a:txBody>
                  <a:tcPr/>
                </a:tc>
                <a:tc>
                  <a:txBody>
                    <a:bodyPr/>
                    <a:lstStyle/>
                    <a:p>
                      <a:r>
                        <a:rPr lang="en-US" dirty="0"/>
                        <a:t>CAB 30 mg/RPV 25 mg once daily by mouth with a meal x 4 weeks</a:t>
                      </a:r>
                    </a:p>
                  </a:txBody>
                  <a:tcPr/>
                </a:tc>
                <a:tc>
                  <a:txBody>
                    <a:bodyPr/>
                    <a:lstStyle/>
                    <a:p>
                      <a:r>
                        <a:rPr lang="en-US" dirty="0"/>
                        <a:t>Oral medication lead-in</a:t>
                      </a:r>
                    </a:p>
                  </a:txBody>
                  <a:tcPr/>
                </a:tc>
                <a:extLst>
                  <a:ext uri="{0D108BD9-81ED-4DB2-BD59-A6C34878D82A}">
                    <a16:rowId xmlns:a16="http://schemas.microsoft.com/office/drawing/2014/main" val="1641551850"/>
                  </a:ext>
                </a:extLst>
              </a:tr>
              <a:tr h="370840">
                <a:tc>
                  <a:txBody>
                    <a:bodyPr/>
                    <a:lstStyle/>
                    <a:p>
                      <a:r>
                        <a:rPr lang="en-US" dirty="0"/>
                        <a:t>Week 4 (aka month 1)</a:t>
                      </a:r>
                    </a:p>
                  </a:txBody>
                  <a:tcPr/>
                </a:tc>
                <a:tc>
                  <a:txBody>
                    <a:bodyPr/>
                    <a:lstStyle/>
                    <a:p>
                      <a:r>
                        <a:rPr lang="de-DE" dirty="0"/>
                        <a:t>CAB 600 mg (3 mL)/RPV 900 mg </a:t>
                      </a:r>
                    </a:p>
                    <a:p>
                      <a:r>
                        <a:rPr lang="de-DE" dirty="0"/>
                        <a:t>(3 mL) IM injection</a:t>
                      </a:r>
                      <a:endParaRPr lang="en-US" dirty="0"/>
                    </a:p>
                  </a:txBody>
                  <a:tcPr/>
                </a:tc>
                <a:tc>
                  <a:txBody>
                    <a:bodyPr/>
                    <a:lstStyle/>
                    <a:p>
                      <a:r>
                        <a:rPr lang="en-US" b="1" dirty="0"/>
                        <a:t>Initiation dose: </a:t>
                      </a:r>
                      <a:r>
                        <a:rPr lang="en-US" dirty="0"/>
                        <a:t>Administer on last day of oral lead-in or prior suppressive ART regimen</a:t>
                      </a:r>
                    </a:p>
                  </a:txBody>
                  <a:tcPr/>
                </a:tc>
                <a:extLst>
                  <a:ext uri="{0D108BD9-81ED-4DB2-BD59-A6C34878D82A}">
                    <a16:rowId xmlns:a16="http://schemas.microsoft.com/office/drawing/2014/main" val="2009698996"/>
                  </a:ext>
                </a:extLst>
              </a:tr>
              <a:tr h="370840">
                <a:tc>
                  <a:txBody>
                    <a:bodyPr/>
                    <a:lstStyle/>
                    <a:p>
                      <a:r>
                        <a:rPr lang="en-US" dirty="0"/>
                        <a:t>Week 8 (aka month 2)</a:t>
                      </a:r>
                    </a:p>
                  </a:txBody>
                  <a:tcPr/>
                </a:tc>
                <a:tc>
                  <a:txBody>
                    <a:bodyPr/>
                    <a:lstStyle/>
                    <a:p>
                      <a:r>
                        <a:rPr lang="de-DE" dirty="0"/>
                        <a:t>CAB 600 mg (3 mL)/RPV 900 mg </a:t>
                      </a:r>
                    </a:p>
                    <a:p>
                      <a:r>
                        <a:rPr lang="de-DE" dirty="0"/>
                        <a:t>(3 mL) IM injection</a:t>
                      </a:r>
                      <a:endParaRPr lang="en-US" dirty="0"/>
                    </a:p>
                  </a:txBody>
                  <a:tcPr/>
                </a:tc>
                <a:tc>
                  <a:txBody>
                    <a:bodyPr/>
                    <a:lstStyle/>
                    <a:p>
                      <a:r>
                        <a:rPr lang="en-US" b="1" dirty="0"/>
                        <a:t>Maintenance dose: </a:t>
                      </a:r>
                      <a:r>
                        <a:rPr lang="en-US" dirty="0"/>
                        <a:t>Administer within 7 days before or after scheduled date</a:t>
                      </a:r>
                    </a:p>
                  </a:txBody>
                  <a:tcPr/>
                </a:tc>
                <a:extLst>
                  <a:ext uri="{0D108BD9-81ED-4DB2-BD59-A6C34878D82A}">
                    <a16:rowId xmlns:a16="http://schemas.microsoft.com/office/drawing/2014/main" val="2533858008"/>
                  </a:ext>
                </a:extLst>
              </a:tr>
              <a:tr h="370840">
                <a:tc>
                  <a:txBody>
                    <a:bodyPr/>
                    <a:lstStyle/>
                    <a:p>
                      <a:r>
                        <a:rPr lang="en-US" dirty="0"/>
                        <a:t>Week 16 (aka month 4) and every </a:t>
                      </a:r>
                    </a:p>
                    <a:p>
                      <a:r>
                        <a:rPr lang="en-US" dirty="0"/>
                        <a:t>8 weeks (aka every 2 months) thereafter</a:t>
                      </a:r>
                    </a:p>
                  </a:txBody>
                  <a:tcPr/>
                </a:tc>
                <a:tc>
                  <a:txBody>
                    <a:bodyPr/>
                    <a:lstStyle/>
                    <a:p>
                      <a:r>
                        <a:rPr lang="de-DE" dirty="0"/>
                        <a:t>CAB 600 mg (3 mL)/RPV 900 mg </a:t>
                      </a:r>
                    </a:p>
                    <a:p>
                      <a:r>
                        <a:rPr lang="de-DE" dirty="0"/>
                        <a:t>(3 mL) IM injection</a:t>
                      </a:r>
                      <a:endParaRPr lang="en-US" dirty="0"/>
                    </a:p>
                  </a:txBody>
                  <a:tcPr/>
                </a:tc>
                <a:tc>
                  <a:txBody>
                    <a:bodyPr/>
                    <a:lstStyle/>
                    <a:p>
                      <a:r>
                        <a:rPr lang="en-US" b="1" dirty="0"/>
                        <a:t>Maintenance dose: </a:t>
                      </a:r>
                      <a:r>
                        <a:rPr lang="en-US" dirty="0"/>
                        <a:t>Administer within 7 days before or after scheduled date</a:t>
                      </a:r>
                    </a:p>
                  </a:txBody>
                  <a:tcPr/>
                </a:tc>
                <a:extLst>
                  <a:ext uri="{0D108BD9-81ED-4DB2-BD59-A6C34878D82A}">
                    <a16:rowId xmlns:a16="http://schemas.microsoft.com/office/drawing/2014/main" val="2526885002"/>
                  </a:ext>
                </a:extLst>
              </a:tr>
            </a:tbl>
          </a:graphicData>
        </a:graphic>
      </p:graphicFrame>
      <p:sp>
        <p:nvSpPr>
          <p:cNvPr id="4" name="Footer Placeholder 3">
            <a:extLst>
              <a:ext uri="{FF2B5EF4-FFF2-40B4-BE49-F238E27FC236}">
                <a16:creationId xmlns:a16="http://schemas.microsoft.com/office/drawing/2014/main" id="{EDB6DC9E-181F-47B9-BACA-82851BF1D87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D617F73-610C-4889-8C88-0E137645795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8A1E8FC-DD61-4F92-8570-43C7597BD9A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69655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A93CE-D8C9-48C7-B16B-99F65ABB362B}"/>
              </a:ext>
            </a:extLst>
          </p:cNvPr>
          <p:cNvSpPr>
            <a:spLocks noGrp="1"/>
          </p:cNvSpPr>
          <p:nvPr>
            <p:ph type="title"/>
          </p:nvPr>
        </p:nvSpPr>
        <p:spPr/>
        <p:txBody>
          <a:bodyPr/>
          <a:lstStyle/>
          <a:p>
            <a:r>
              <a:rPr lang="en-US" dirty="0"/>
              <a:t>Advantages and Limitations of </a:t>
            </a:r>
            <a:br>
              <a:rPr lang="en-US" dirty="0"/>
            </a:br>
            <a:r>
              <a:rPr lang="en-US" dirty="0"/>
              <a:t>CAB/RPV LA Dosing Strategies</a:t>
            </a:r>
          </a:p>
        </p:txBody>
      </p:sp>
      <p:graphicFrame>
        <p:nvGraphicFramePr>
          <p:cNvPr id="7" name="Content Placeholder 6">
            <a:extLst>
              <a:ext uri="{FF2B5EF4-FFF2-40B4-BE49-F238E27FC236}">
                <a16:creationId xmlns:a16="http://schemas.microsoft.com/office/drawing/2014/main" id="{DAFFB4BA-D049-4E5D-8871-787ACF86A6B4}"/>
              </a:ext>
            </a:extLst>
          </p:cNvPr>
          <p:cNvGraphicFramePr>
            <a:graphicFrameLocks noGrp="1"/>
          </p:cNvGraphicFramePr>
          <p:nvPr>
            <p:ph idx="1"/>
            <p:extLst>
              <p:ext uri="{D42A27DB-BD31-4B8C-83A1-F6EECF244321}">
                <p14:modId xmlns:p14="http://schemas.microsoft.com/office/powerpoint/2010/main" val="1922861466"/>
              </p:ext>
            </p:extLst>
          </p:nvPr>
        </p:nvGraphicFramePr>
        <p:xfrm>
          <a:off x="838200" y="1825625"/>
          <a:ext cx="10515600" cy="367792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62455491"/>
                    </a:ext>
                  </a:extLst>
                </a:gridCol>
                <a:gridCol w="3505200">
                  <a:extLst>
                    <a:ext uri="{9D8B030D-6E8A-4147-A177-3AD203B41FA5}">
                      <a16:colId xmlns:a16="http://schemas.microsoft.com/office/drawing/2014/main" val="4177937767"/>
                    </a:ext>
                  </a:extLst>
                </a:gridCol>
                <a:gridCol w="3505200">
                  <a:extLst>
                    <a:ext uri="{9D8B030D-6E8A-4147-A177-3AD203B41FA5}">
                      <a16:colId xmlns:a16="http://schemas.microsoft.com/office/drawing/2014/main" val="1984690342"/>
                    </a:ext>
                  </a:extLst>
                </a:gridCol>
              </a:tblGrid>
              <a:tr h="370840">
                <a:tc>
                  <a:txBody>
                    <a:bodyPr/>
                    <a:lstStyle/>
                    <a:p>
                      <a:r>
                        <a:rPr lang="en-US" b="1" dirty="0">
                          <a:solidFill>
                            <a:schemeClr val="bg1"/>
                          </a:solidFill>
                        </a:rPr>
                        <a:t>Advantage or Limitation</a:t>
                      </a:r>
                    </a:p>
                  </a:txBody>
                  <a:tcPr>
                    <a:solidFill>
                      <a:srgbClr val="523178"/>
                    </a:solidFill>
                  </a:tcPr>
                </a:tc>
                <a:tc>
                  <a:txBody>
                    <a:bodyPr/>
                    <a:lstStyle/>
                    <a:p>
                      <a:r>
                        <a:rPr lang="en-US" b="1" dirty="0">
                          <a:solidFill>
                            <a:schemeClr val="bg1"/>
                          </a:solidFill>
                        </a:rPr>
                        <a:t>Monthly (every 4 weeks) Dosing</a:t>
                      </a:r>
                    </a:p>
                  </a:txBody>
                  <a:tcPr>
                    <a:solidFill>
                      <a:srgbClr val="523178"/>
                    </a:solidFill>
                  </a:tcPr>
                </a:tc>
                <a:tc>
                  <a:txBody>
                    <a:bodyPr/>
                    <a:lstStyle/>
                    <a:p>
                      <a:r>
                        <a:rPr lang="en-US" b="1" dirty="0">
                          <a:solidFill>
                            <a:schemeClr val="bg1"/>
                          </a:solidFill>
                        </a:rPr>
                        <a:t>Bimonthly (every 8 weeks) Dosing</a:t>
                      </a:r>
                    </a:p>
                  </a:txBody>
                  <a:tcPr>
                    <a:solidFill>
                      <a:srgbClr val="523178"/>
                    </a:solidFill>
                  </a:tcPr>
                </a:tc>
                <a:extLst>
                  <a:ext uri="{0D108BD9-81ED-4DB2-BD59-A6C34878D82A}">
                    <a16:rowId xmlns:a16="http://schemas.microsoft.com/office/drawing/2014/main" val="1345440076"/>
                  </a:ext>
                </a:extLst>
              </a:tr>
              <a:tr h="370840">
                <a:tc>
                  <a:txBody>
                    <a:bodyPr/>
                    <a:lstStyle/>
                    <a:p>
                      <a:r>
                        <a:rPr lang="en-US" dirty="0"/>
                        <a:t>Required annual visits</a:t>
                      </a:r>
                    </a:p>
                  </a:txBody>
                  <a:tcPr/>
                </a:tc>
                <a:tc>
                  <a:txBody>
                    <a:bodyPr/>
                    <a:lstStyle/>
                    <a:p>
                      <a:pPr algn="ctr"/>
                      <a:r>
                        <a:rPr lang="en-US" dirty="0"/>
                        <a:t>12</a:t>
                      </a:r>
                    </a:p>
                  </a:txBody>
                  <a:tcPr/>
                </a:tc>
                <a:tc>
                  <a:txBody>
                    <a:bodyPr/>
                    <a:lstStyle/>
                    <a:p>
                      <a:pPr algn="ctr"/>
                      <a:r>
                        <a:rPr lang="en-US" dirty="0"/>
                        <a:t>6</a:t>
                      </a:r>
                    </a:p>
                  </a:txBody>
                  <a:tcPr/>
                </a:tc>
                <a:extLst>
                  <a:ext uri="{0D108BD9-81ED-4DB2-BD59-A6C34878D82A}">
                    <a16:rowId xmlns:a16="http://schemas.microsoft.com/office/drawing/2014/main" val="3279109628"/>
                  </a:ext>
                </a:extLst>
              </a:tr>
              <a:tr h="370840">
                <a:tc>
                  <a:txBody>
                    <a:bodyPr/>
                    <a:lstStyle/>
                    <a:p>
                      <a:r>
                        <a:rPr lang="en-US" dirty="0"/>
                        <a:t>Injection site pain</a:t>
                      </a:r>
                    </a:p>
                  </a:txBody>
                  <a:tcPr/>
                </a:tc>
                <a:tc>
                  <a:txBody>
                    <a:bodyPr/>
                    <a:lstStyle/>
                    <a:p>
                      <a:pPr algn="ctr"/>
                      <a:r>
                        <a:rPr lang="en-US" dirty="0"/>
                        <a:t>Less</a:t>
                      </a:r>
                    </a:p>
                  </a:txBody>
                  <a:tcPr/>
                </a:tc>
                <a:tc>
                  <a:txBody>
                    <a:bodyPr/>
                    <a:lstStyle/>
                    <a:p>
                      <a:pPr algn="ctr"/>
                      <a:r>
                        <a:rPr lang="en-US" dirty="0"/>
                        <a:t>More</a:t>
                      </a:r>
                    </a:p>
                  </a:txBody>
                  <a:tcPr/>
                </a:tc>
                <a:extLst>
                  <a:ext uri="{0D108BD9-81ED-4DB2-BD59-A6C34878D82A}">
                    <a16:rowId xmlns:a16="http://schemas.microsoft.com/office/drawing/2014/main" val="3824007482"/>
                  </a:ext>
                </a:extLst>
              </a:tr>
              <a:tr h="370840">
                <a:tc>
                  <a:txBody>
                    <a:bodyPr/>
                    <a:lstStyle/>
                    <a:p>
                      <a:r>
                        <a:rPr lang="en-US" dirty="0"/>
                        <a:t>Confirmed virologic failure despite on-time dosing</a:t>
                      </a:r>
                    </a:p>
                  </a:txBody>
                  <a:tcPr/>
                </a:tc>
                <a:tc>
                  <a:txBody>
                    <a:bodyPr/>
                    <a:lstStyle/>
                    <a:p>
                      <a:pPr algn="ctr"/>
                      <a:r>
                        <a:rPr lang="en-US" dirty="0"/>
                        <a:t>Rare</a:t>
                      </a:r>
                    </a:p>
                  </a:txBody>
                  <a:tcPr/>
                </a:tc>
                <a:tc>
                  <a:txBody>
                    <a:bodyPr/>
                    <a:lstStyle/>
                    <a:p>
                      <a:pPr algn="ctr"/>
                      <a:r>
                        <a:rPr lang="en-US" dirty="0"/>
                        <a:t>Rare</a:t>
                      </a:r>
                    </a:p>
                  </a:txBody>
                  <a:tcPr/>
                </a:tc>
                <a:extLst>
                  <a:ext uri="{0D108BD9-81ED-4DB2-BD59-A6C34878D82A}">
                    <a16:rowId xmlns:a16="http://schemas.microsoft.com/office/drawing/2014/main" val="3321898455"/>
                  </a:ext>
                </a:extLst>
              </a:tr>
              <a:tr h="370840">
                <a:tc>
                  <a:txBody>
                    <a:bodyPr/>
                    <a:lstStyle/>
                    <a:p>
                      <a:r>
                        <a:rPr lang="en-US" dirty="0"/>
                        <a:t>Risk of CAB and/or RPV resistance-associated mutations if confirmed virologic failure</a:t>
                      </a:r>
                    </a:p>
                  </a:txBody>
                  <a:tcPr/>
                </a:tc>
                <a:tc>
                  <a:txBody>
                    <a:bodyPr/>
                    <a:lstStyle/>
                    <a:p>
                      <a:pPr algn="ctr"/>
                      <a:r>
                        <a:rPr lang="en-US" dirty="0"/>
                        <a:t>Common</a:t>
                      </a:r>
                    </a:p>
                  </a:txBody>
                  <a:tcPr/>
                </a:tc>
                <a:tc>
                  <a:txBody>
                    <a:bodyPr/>
                    <a:lstStyle/>
                    <a:p>
                      <a:pPr algn="ctr"/>
                      <a:r>
                        <a:rPr lang="en-US" dirty="0"/>
                        <a:t>Common</a:t>
                      </a:r>
                    </a:p>
                  </a:txBody>
                  <a:tcPr/>
                </a:tc>
                <a:extLst>
                  <a:ext uri="{0D108BD9-81ED-4DB2-BD59-A6C34878D82A}">
                    <a16:rowId xmlns:a16="http://schemas.microsoft.com/office/drawing/2014/main" val="1423088469"/>
                  </a:ext>
                </a:extLst>
              </a:tr>
              <a:tr h="370840">
                <a:tc>
                  <a:txBody>
                    <a:bodyPr/>
                    <a:lstStyle/>
                    <a:p>
                      <a:r>
                        <a:rPr lang="en-US" dirty="0"/>
                        <a:t>Patient satisfaction</a:t>
                      </a:r>
                    </a:p>
                  </a:txBody>
                  <a:tcPr/>
                </a:tc>
                <a:tc>
                  <a:txBody>
                    <a:bodyPr/>
                    <a:lstStyle/>
                    <a:p>
                      <a:pPr algn="ctr"/>
                      <a:r>
                        <a:rPr lang="en-US" dirty="0"/>
                        <a:t>High</a:t>
                      </a:r>
                    </a:p>
                  </a:txBody>
                  <a:tcPr/>
                </a:tc>
                <a:tc>
                  <a:txBody>
                    <a:bodyPr/>
                    <a:lstStyle/>
                    <a:p>
                      <a:pPr algn="ctr"/>
                      <a:r>
                        <a:rPr lang="en-US" dirty="0"/>
                        <a:t>Preferred</a:t>
                      </a:r>
                    </a:p>
                  </a:txBody>
                  <a:tcPr/>
                </a:tc>
                <a:extLst>
                  <a:ext uri="{0D108BD9-81ED-4DB2-BD59-A6C34878D82A}">
                    <a16:rowId xmlns:a16="http://schemas.microsoft.com/office/drawing/2014/main" val="2714953059"/>
                  </a:ext>
                </a:extLst>
              </a:tr>
              <a:tr h="370840">
                <a:tc>
                  <a:txBody>
                    <a:bodyPr/>
                    <a:lstStyle/>
                    <a:p>
                      <a:r>
                        <a:rPr lang="en-US" dirty="0"/>
                        <a:t>Staffing, administration time, and cost</a:t>
                      </a:r>
                    </a:p>
                  </a:txBody>
                  <a:tcPr/>
                </a:tc>
                <a:tc>
                  <a:txBody>
                    <a:bodyPr/>
                    <a:lstStyle/>
                    <a:p>
                      <a:pPr algn="ctr"/>
                      <a:r>
                        <a:rPr lang="en-US" dirty="0"/>
                        <a:t>More</a:t>
                      </a:r>
                    </a:p>
                  </a:txBody>
                  <a:tcPr/>
                </a:tc>
                <a:tc>
                  <a:txBody>
                    <a:bodyPr/>
                    <a:lstStyle/>
                    <a:p>
                      <a:pPr algn="ctr"/>
                      <a:r>
                        <a:rPr lang="en-US" dirty="0"/>
                        <a:t>Less</a:t>
                      </a:r>
                    </a:p>
                  </a:txBody>
                  <a:tcPr/>
                </a:tc>
                <a:extLst>
                  <a:ext uri="{0D108BD9-81ED-4DB2-BD59-A6C34878D82A}">
                    <a16:rowId xmlns:a16="http://schemas.microsoft.com/office/drawing/2014/main" val="1843677552"/>
                  </a:ext>
                </a:extLst>
              </a:tr>
            </a:tbl>
          </a:graphicData>
        </a:graphic>
      </p:graphicFrame>
      <p:sp>
        <p:nvSpPr>
          <p:cNvPr id="4" name="Footer Placeholder 3">
            <a:extLst>
              <a:ext uri="{FF2B5EF4-FFF2-40B4-BE49-F238E27FC236}">
                <a16:creationId xmlns:a16="http://schemas.microsoft.com/office/drawing/2014/main" id="{4DE4BBF1-DA88-4414-9B8A-E6AD69C81E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1F4500F-A77F-4DC4-9BA8-AA46EEB9987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7206275-0182-4BDF-8F10-1FAC766369EA}"/>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04791190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2256</Words>
  <Application>Microsoft Office PowerPoint</Application>
  <PresentationFormat>Widescreen</PresentationFormat>
  <Paragraphs>190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Content</vt:lpstr>
      <vt:lpstr>PowerPoint Presentation</vt:lpstr>
      <vt:lpstr>Purpose of This Guideline</vt:lpstr>
      <vt:lpstr>Recommendations: Patients for Whom CAB/RPV LA is Not Recommended</vt:lpstr>
      <vt:lpstr>Benefits and Risks of CAB/RPV LA</vt:lpstr>
      <vt:lpstr>Limitations of CAB/RPV LA</vt:lpstr>
      <vt:lpstr>Recommendations:  Administration and Dosing Strategy</vt:lpstr>
      <vt:lpstr>MONTHLY (every 4 weeks) CAB/RPV LA Dosing</vt:lpstr>
      <vt:lpstr>BIMONTHLY (every 8 weeks) CAB/RPV LA Dosing</vt:lpstr>
      <vt:lpstr>Advantages and Limitations of  CAB/RPV LA Dosing Strategies</vt:lpstr>
      <vt:lpstr>Preparation and Administration of Initial and Maintenance Doses of Injectable CAB/RPV LA</vt:lpstr>
      <vt:lpstr>Recommendations: Managing Missed Injections</vt:lpstr>
      <vt:lpstr>Recommendations: Discontinuing CAB/RPV LA</vt:lpstr>
      <vt:lpstr>Recommendation: Laboratory Testing and Monitoring</vt:lpstr>
      <vt:lpstr>Institutional and Clinical Preparations for Implementation of Injectable ART</vt:lpstr>
      <vt:lpstr>Patient Preparations for  Implementation of Injectable ART</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2022-11-10T15:24:09Z</dcterms:modified>
</cp:coreProperties>
</file>