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2" r:id="rId5"/>
    <p:sldId id="263" r:id="rId6"/>
    <p:sldId id="264" r:id="rId7"/>
    <p:sldId id="265" r:id="rId8"/>
    <p:sldId id="261" r:id="rId9"/>
    <p:sldId id="266" r:id="rId10"/>
    <p:sldId id="267" r:id="rId11"/>
    <p:sldId id="257"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3"/>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hivguidelines.org/antiretroviral-therapy/hiv-resistance-assays/#tab_2" TargetMode="External"/><Relationship Id="rId2" Type="http://schemas.openxmlformats.org/officeDocument/2006/relationships/hyperlink" Target="https://www.hivguidelines.org/antiretroviral-therapy/hiv-resistance-assays/#tab_1" TargetMode="External"/><Relationship Id="rId1" Type="http://schemas.openxmlformats.org/officeDocument/2006/relationships/slideLayout" Target="../slideLayouts/slideLayout1.xml"/><Relationship Id="rId4" Type="http://schemas.openxmlformats.org/officeDocument/2006/relationships/hyperlink" Target="https://www.hivguidelines.org/antiretroviral-therapy/cd4-and-viral-load-monitoring/#tab_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Virologic and Immunologic Monitoring in HIV Care</a:t>
            </a:r>
          </a:p>
          <a:p>
            <a:pPr marL="0" indent="0" algn="ctr">
              <a:spcAft>
                <a:spcPts val="1800"/>
              </a:spcAft>
              <a:buNone/>
            </a:pPr>
            <a:r>
              <a:rPr lang="en-US" sz="5400" dirty="0">
                <a:effectLst>
                  <a:outerShdw blurRad="38100" dist="38100" dir="2700000" algn="tl">
                    <a:srgbClr val="000000">
                      <a:alpha val="43137"/>
                    </a:srgbClr>
                  </a:outerShdw>
                </a:effectLst>
              </a:rPr>
              <a:t>HIV Resistance Assays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JUNE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C0BCD-434F-4F01-AAF1-6C413609216D}"/>
              </a:ext>
            </a:extLst>
          </p:cNvPr>
          <p:cNvSpPr>
            <a:spLocks noGrp="1"/>
          </p:cNvSpPr>
          <p:nvPr>
            <p:ph type="title"/>
          </p:nvPr>
        </p:nvSpPr>
        <p:spPr/>
        <p:txBody>
          <a:bodyPr/>
          <a:lstStyle/>
          <a:p>
            <a:r>
              <a:rPr lang="en-US" dirty="0"/>
              <a:t>Key Point:</a:t>
            </a:r>
            <a:br>
              <a:rPr lang="en-US" dirty="0"/>
            </a:br>
            <a:r>
              <a:rPr lang="en-US" dirty="0"/>
              <a:t>HIV Resistance Assays</a:t>
            </a:r>
          </a:p>
        </p:txBody>
      </p:sp>
      <p:sp>
        <p:nvSpPr>
          <p:cNvPr id="3" name="Content Placeholder 2">
            <a:extLst>
              <a:ext uri="{FF2B5EF4-FFF2-40B4-BE49-F238E27FC236}">
                <a16:creationId xmlns:a16="http://schemas.microsoft.com/office/drawing/2014/main" id="{E167354D-A532-4D19-B96B-EB160101B508}"/>
              </a:ext>
            </a:extLst>
          </p:cNvPr>
          <p:cNvSpPr>
            <a:spLocks noGrp="1"/>
          </p:cNvSpPr>
          <p:nvPr>
            <p:ph idx="1"/>
          </p:nvPr>
        </p:nvSpPr>
        <p:spPr/>
        <p:txBody>
          <a:bodyPr/>
          <a:lstStyle/>
          <a:p>
            <a:r>
              <a:rPr lang="en-US" dirty="0"/>
              <a:t>Resistance testing is recommended when patients are interrupting incompletely suppressive ART. Because of the rapid return of wild-type virus without selective pressure from ART, testing is preferred before cessation of treatment. In cases where the patient has already stopped therapy, testing should be performed as soon as practical and no more than 4 weeks after cessation, before the return of wild-type virus. Mutations detected in this setting may provide useful information, but the absence of mutations does not rule out their presence in minor variants.</a:t>
            </a:r>
          </a:p>
        </p:txBody>
      </p:sp>
      <p:sp>
        <p:nvSpPr>
          <p:cNvPr id="4" name="Footer Placeholder 3">
            <a:extLst>
              <a:ext uri="{FF2B5EF4-FFF2-40B4-BE49-F238E27FC236}">
                <a16:creationId xmlns:a16="http://schemas.microsoft.com/office/drawing/2014/main" id="{03FF9430-59A1-40B0-98AC-8B382AF74FC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D144691-9A1E-4E75-A7DC-BF83105AA7A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D4A3E69-B21A-400F-9D10-0E1237EF6468}"/>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1729573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Virologic and Immunologic Monitoring in HIV Care; HIV Resistance Assays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F6889-8A23-4595-BE1B-69C82560733B}"/>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EB3D9BCF-6941-4194-8E26-AE3FE0BAA48B}"/>
              </a:ext>
            </a:extLst>
          </p:cNvPr>
          <p:cNvSpPr>
            <a:spLocks noGrp="1"/>
          </p:cNvSpPr>
          <p:nvPr>
            <p:ph idx="1"/>
          </p:nvPr>
        </p:nvSpPr>
        <p:spPr/>
        <p:txBody>
          <a:bodyPr/>
          <a:lstStyle/>
          <a:p>
            <a:pPr marL="0" indent="0">
              <a:buNone/>
            </a:pPr>
            <a:r>
              <a:rPr lang="en-US" b="1" dirty="0">
                <a:solidFill>
                  <a:srgbClr val="523178"/>
                </a:solidFill>
              </a:rPr>
              <a:t>Virologic and Immunologic Monitoring in HIV Care</a:t>
            </a:r>
          </a:p>
          <a:p>
            <a:r>
              <a:rPr lang="en-US" dirty="0"/>
              <a:t>Guide clinicians in the use of HIV viral load testing at appropriate times and intervals to assess initial and ongoing ART responses.</a:t>
            </a:r>
          </a:p>
          <a:p>
            <a:r>
              <a:rPr lang="en-US" dirty="0"/>
              <a:t>Clarify the appropriate use of immunologic (CD4 count) monitoring in the care of patients with HIV.</a:t>
            </a:r>
          </a:p>
        </p:txBody>
      </p:sp>
      <p:sp>
        <p:nvSpPr>
          <p:cNvPr id="4" name="Footer Placeholder 3">
            <a:extLst>
              <a:ext uri="{FF2B5EF4-FFF2-40B4-BE49-F238E27FC236}">
                <a16:creationId xmlns:a16="http://schemas.microsoft.com/office/drawing/2014/main" id="{430C9938-A5BC-442F-88A3-590A980537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BDB2235-8E8D-4F0E-AD77-E401F3E2198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4DDE91F-CC08-443A-B3C1-1F634D8BA1ED}"/>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721626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6AE53-C55F-4ED0-AE9B-A213276F4306}"/>
              </a:ext>
            </a:extLst>
          </p:cNvPr>
          <p:cNvSpPr>
            <a:spLocks noGrp="1"/>
          </p:cNvSpPr>
          <p:nvPr>
            <p:ph type="title"/>
          </p:nvPr>
        </p:nvSpPr>
        <p:spPr/>
        <p:txBody>
          <a:bodyPr/>
          <a:lstStyle/>
          <a:p>
            <a:r>
              <a:rPr lang="en-US" dirty="0"/>
              <a:t>Recommendations:</a:t>
            </a:r>
            <a:br>
              <a:rPr lang="en-US" dirty="0"/>
            </a:br>
            <a:r>
              <a:rPr lang="en-US" dirty="0"/>
              <a:t>Viral Load and CD4 Count Monitoring Intervals</a:t>
            </a:r>
          </a:p>
        </p:txBody>
      </p:sp>
      <p:sp>
        <p:nvSpPr>
          <p:cNvPr id="3" name="Content Placeholder 2">
            <a:extLst>
              <a:ext uri="{FF2B5EF4-FFF2-40B4-BE49-F238E27FC236}">
                <a16:creationId xmlns:a16="http://schemas.microsoft.com/office/drawing/2014/main" id="{2F2AFD28-0879-4DCA-83D1-7DABC7A42C66}"/>
              </a:ext>
            </a:extLst>
          </p:cNvPr>
          <p:cNvSpPr>
            <a:spLocks noGrp="1"/>
          </p:cNvSpPr>
          <p:nvPr>
            <p:ph idx="1"/>
          </p:nvPr>
        </p:nvSpPr>
        <p:spPr/>
        <p:txBody>
          <a:bodyPr>
            <a:normAutofit fontScale="85000" lnSpcReduction="10000"/>
          </a:bodyPr>
          <a:lstStyle/>
          <a:p>
            <a:r>
              <a:rPr lang="en-US" dirty="0"/>
              <a:t>To assess a patient’s response to ART and immunologic status and to identify when a change in ART regimen is needed, clinicians should perform plasma HIV-1 RNA level (viral load) and CD4 count testing as detailed in </a:t>
            </a:r>
            <a:r>
              <a:rPr lang="en-US" i="1" dirty="0"/>
              <a:t>Recommended Viral Load and CD4 Count Monitoring in Nonpregnant Patients With HIV</a:t>
            </a:r>
            <a:r>
              <a:rPr lang="en-US" dirty="0"/>
              <a:t>. (A1)</a:t>
            </a:r>
          </a:p>
          <a:p>
            <a:r>
              <a:rPr lang="en-US" dirty="0"/>
              <a:t>Clinicians should address modifiable barriers to adherence and engagement in care to help ensure optimal virologic suppression. Modifiable barriers may include but are not limited to, substance use, mental illness, other chronic medical conditions, ART-associated adverse medication effects, unstable housing, or low health literacy. (A2)</a:t>
            </a:r>
          </a:p>
          <a:p>
            <a:r>
              <a:rPr lang="en-US" dirty="0"/>
              <a:t>Quarterly CD4 count monitoring is no longer recommended for nonpregnant patients receiving ART who have consistently undetectable viral load levels and CD4 counts &gt;200 cells/mm</a:t>
            </a:r>
            <a:r>
              <a:rPr lang="en-US" baseline="30000" dirty="0"/>
              <a:t>3</a:t>
            </a:r>
            <a:r>
              <a:rPr lang="en-US" dirty="0"/>
              <a:t> (see </a:t>
            </a:r>
            <a:r>
              <a:rPr lang="en-US" i="1" dirty="0"/>
              <a:t>Recommended Viral Load and CD4 Count Monitoring in Nonpregnant Patients With HIV</a:t>
            </a:r>
            <a:r>
              <a:rPr lang="en-US" dirty="0"/>
              <a:t> for recommended intervals). (A2)</a:t>
            </a:r>
          </a:p>
        </p:txBody>
      </p:sp>
      <p:sp>
        <p:nvSpPr>
          <p:cNvPr id="4" name="Footer Placeholder 3">
            <a:extLst>
              <a:ext uri="{FF2B5EF4-FFF2-40B4-BE49-F238E27FC236}">
                <a16:creationId xmlns:a16="http://schemas.microsoft.com/office/drawing/2014/main" id="{39D6BFED-4ACA-4D12-95DC-E87DA4113B3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D8A84EE-912B-4271-AB9D-1C3178A063F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4A2EC9D-7DC2-4E73-808F-B6720A421A94}"/>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208557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6312-2A87-4EA1-9ECC-D5C341AAF088}"/>
              </a:ext>
            </a:extLst>
          </p:cNvPr>
          <p:cNvSpPr>
            <a:spLocks noGrp="1"/>
          </p:cNvSpPr>
          <p:nvPr>
            <p:ph type="title"/>
          </p:nvPr>
        </p:nvSpPr>
        <p:spPr/>
        <p:txBody>
          <a:bodyPr/>
          <a:lstStyle/>
          <a:p>
            <a:r>
              <a:rPr lang="en-US" dirty="0"/>
              <a:t>Recommended Viral Load and CD4 Count Monitoring in Nonpregnant Patients With HIV</a:t>
            </a:r>
          </a:p>
        </p:txBody>
      </p:sp>
      <p:graphicFrame>
        <p:nvGraphicFramePr>
          <p:cNvPr id="7" name="Content Placeholder 6">
            <a:extLst>
              <a:ext uri="{FF2B5EF4-FFF2-40B4-BE49-F238E27FC236}">
                <a16:creationId xmlns:a16="http://schemas.microsoft.com/office/drawing/2014/main" id="{EA1337DC-BF8A-4ED0-83B7-0CF50E7A38A8}"/>
              </a:ext>
            </a:extLst>
          </p:cNvPr>
          <p:cNvGraphicFramePr>
            <a:graphicFrameLocks noGrp="1"/>
          </p:cNvGraphicFramePr>
          <p:nvPr>
            <p:ph idx="1"/>
            <p:extLst>
              <p:ext uri="{D42A27DB-BD31-4B8C-83A1-F6EECF244321}">
                <p14:modId xmlns:p14="http://schemas.microsoft.com/office/powerpoint/2010/main" val="3677141100"/>
              </p:ext>
            </p:extLst>
          </p:nvPr>
        </p:nvGraphicFramePr>
        <p:xfrm>
          <a:off x="264694" y="1825625"/>
          <a:ext cx="11742820" cy="4429760"/>
        </p:xfrm>
        <a:graphic>
          <a:graphicData uri="http://schemas.openxmlformats.org/drawingml/2006/table">
            <a:tbl>
              <a:tblPr firstRow="1" bandRow="1">
                <a:tableStyleId>{5940675A-B579-460E-94D1-54222C63F5DA}</a:tableStyleId>
              </a:tblPr>
              <a:tblGrid>
                <a:gridCol w="2935705">
                  <a:extLst>
                    <a:ext uri="{9D8B030D-6E8A-4147-A177-3AD203B41FA5}">
                      <a16:colId xmlns:a16="http://schemas.microsoft.com/office/drawing/2014/main" val="2087846925"/>
                    </a:ext>
                  </a:extLst>
                </a:gridCol>
                <a:gridCol w="2935705">
                  <a:extLst>
                    <a:ext uri="{9D8B030D-6E8A-4147-A177-3AD203B41FA5}">
                      <a16:colId xmlns:a16="http://schemas.microsoft.com/office/drawing/2014/main" val="3627581610"/>
                    </a:ext>
                  </a:extLst>
                </a:gridCol>
                <a:gridCol w="2935705">
                  <a:extLst>
                    <a:ext uri="{9D8B030D-6E8A-4147-A177-3AD203B41FA5}">
                      <a16:colId xmlns:a16="http://schemas.microsoft.com/office/drawing/2014/main" val="963469885"/>
                    </a:ext>
                  </a:extLst>
                </a:gridCol>
                <a:gridCol w="2935705">
                  <a:extLst>
                    <a:ext uri="{9D8B030D-6E8A-4147-A177-3AD203B41FA5}">
                      <a16:colId xmlns:a16="http://schemas.microsoft.com/office/drawing/2014/main" val="29230211"/>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643146704"/>
                  </a:ext>
                </a:extLst>
              </a:tr>
              <a:tr h="370840">
                <a:tc>
                  <a:txBody>
                    <a:bodyPr/>
                    <a:lstStyle/>
                    <a:p>
                      <a:r>
                        <a:rPr lang="en-US" sz="1600" dirty="0"/>
                        <a:t>Entry into care</a:t>
                      </a:r>
                    </a:p>
                  </a:txBody>
                  <a:tcPr/>
                </a:tc>
                <a:tc>
                  <a:txBody>
                    <a:bodyPr/>
                    <a:lstStyle/>
                    <a:p>
                      <a:r>
                        <a:rPr lang="en-US" sz="1600" dirty="0"/>
                        <a:t>Baseline viral load (A1)</a:t>
                      </a:r>
                    </a:p>
                  </a:txBody>
                  <a:tcPr/>
                </a:tc>
                <a:tc>
                  <a:txBody>
                    <a:bodyPr/>
                    <a:lstStyle/>
                    <a:p>
                      <a:r>
                        <a:rPr lang="en-US" sz="1600" dirty="0"/>
                        <a:t>Baseline CD4 count (A1)</a:t>
                      </a:r>
                    </a:p>
                  </a:txBody>
                  <a:tcPr/>
                </a:tc>
                <a:tc>
                  <a:txBody>
                    <a:bodyPr/>
                    <a:lstStyle/>
                    <a:p>
                      <a:pPr marL="137160" indent="-137160">
                        <a:buFont typeface="Arial" panose="020B0604020202020204" pitchFamily="34" charset="0"/>
                        <a:buChar char="•"/>
                      </a:pPr>
                      <a:r>
                        <a:rPr lang="en-US" sz="1600" dirty="0"/>
                        <a:t>If a patient is not taking ART, recommend initiation (A1)</a:t>
                      </a:r>
                    </a:p>
                    <a:p>
                      <a:pPr marL="137160" indent="-137160">
                        <a:buFont typeface="Arial" panose="020B0604020202020204" pitchFamily="34" charset="0"/>
                        <a:buChar char="•"/>
                      </a:pPr>
                      <a:r>
                        <a:rPr lang="en-US" sz="1600" dirty="0"/>
                        <a:t>Monitor as below</a:t>
                      </a:r>
                    </a:p>
                  </a:txBody>
                  <a:tcPr/>
                </a:tc>
                <a:extLst>
                  <a:ext uri="{0D108BD9-81ED-4DB2-BD59-A6C34878D82A}">
                    <a16:rowId xmlns:a16="http://schemas.microsoft.com/office/drawing/2014/main" val="2568972713"/>
                  </a:ext>
                </a:extLst>
              </a:tr>
              <a:tr h="370840">
                <a:tc gridSpan="4">
                  <a:txBody>
                    <a:bodyPr/>
                    <a:lstStyle/>
                    <a:p>
                      <a:r>
                        <a:rPr lang="en-US" sz="1600" b="1" dirty="0"/>
                        <a:t>Patients Taking ART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73450918"/>
                  </a:ext>
                </a:extLst>
              </a:tr>
              <a:tr h="370840">
                <a:tc>
                  <a:txBody>
                    <a:bodyPr/>
                    <a:lstStyle/>
                    <a:p>
                      <a:r>
                        <a:rPr lang="en-US" sz="1600" dirty="0"/>
                        <a:t>ART initiation or change to address virologic failure</a:t>
                      </a:r>
                    </a:p>
                  </a:txBody>
                  <a:tcPr/>
                </a:tc>
                <a:tc>
                  <a:txBody>
                    <a:bodyPr/>
                    <a:lstStyle/>
                    <a:p>
                      <a:pPr marL="137160" indent="-137160">
                        <a:buFont typeface="Arial" panose="020B0604020202020204" pitchFamily="34" charset="0"/>
                        <a:buChar char="•"/>
                      </a:pPr>
                      <a:r>
                        <a:rPr lang="en-US" sz="1600" dirty="0"/>
                        <a:t>Within 4 weeks after ART start or change (A3)</a:t>
                      </a:r>
                    </a:p>
                    <a:p>
                      <a:pPr marL="137160" indent="-137160">
                        <a:buFont typeface="Arial" panose="020B0604020202020204" pitchFamily="34" charset="0"/>
                        <a:buChar char="•"/>
                      </a:pPr>
                      <a:r>
                        <a:rPr lang="en-US" sz="1600" dirty="0"/>
                        <a:t>At least every 8 weeks until complete virologic suppression is documented (A3)</a:t>
                      </a:r>
                    </a:p>
                  </a:txBody>
                  <a:tcPr/>
                </a:tc>
                <a:tc>
                  <a:txBody>
                    <a:bodyPr/>
                    <a:lstStyle/>
                    <a:p>
                      <a:pPr marL="137160" indent="-137160">
                        <a:buFont typeface="Arial" panose="020B0604020202020204" pitchFamily="34" charset="0"/>
                        <a:buChar char="•"/>
                      </a:pPr>
                      <a:r>
                        <a:rPr lang="en-US" sz="1600" dirty="0"/>
                        <a:t>12 weeks after ART initiation</a:t>
                      </a:r>
                    </a:p>
                    <a:p>
                      <a:pPr marL="137160" indent="-137160">
                        <a:buFont typeface="Arial" panose="020B0604020202020204" pitchFamily="34" charset="0"/>
                        <a:buChar char="•"/>
                      </a:pPr>
                      <a:r>
                        <a:rPr lang="en-US" sz="1600" dirty="0"/>
                        <a:t>Every 4 months until CD4 count &gt;200 cells/mm</a:t>
                      </a:r>
                      <a:r>
                        <a:rPr lang="en-US" sz="1600" baseline="30000" dirty="0"/>
                        <a:t>3</a:t>
                      </a:r>
                      <a:r>
                        <a:rPr lang="en-US" sz="1600" dirty="0"/>
                        <a:t> is obtained on 2 measurements at least 4 months apart (A2), then monitor as below once virologic suppression is achieved</a:t>
                      </a:r>
                    </a:p>
                  </a:txBody>
                  <a:tcPr/>
                </a:tc>
                <a:tc>
                  <a:txBody>
                    <a:bodyPr/>
                    <a:lstStyle/>
                    <a:p>
                      <a:pPr marL="137160" indent="-137160">
                        <a:buFont typeface="Arial" panose="020B0604020202020204" pitchFamily="34" charset="0"/>
                        <a:buChar char="•"/>
                      </a:pPr>
                      <a:r>
                        <a:rPr lang="en-US" sz="1600" dirty="0"/>
                        <a:t>Virologic failure occurs when a viral load &lt;200 copies/mL is either not achieved or not maintained</a:t>
                      </a:r>
                    </a:p>
                    <a:p>
                      <a:pPr marL="137160" indent="-137160">
                        <a:buFont typeface="Arial" panose="020B0604020202020204" pitchFamily="34" charset="0"/>
                        <a:buChar char="•"/>
                      </a:pPr>
                      <a:r>
                        <a:rPr lang="en-US" sz="1600" dirty="0"/>
                        <a:t>Virologic suppression is defined as a viral load &lt;20 to &lt;50 copies/mL obtained with a highly sensitive assay</a:t>
                      </a:r>
                    </a:p>
                  </a:txBody>
                  <a:tcPr/>
                </a:tc>
                <a:extLst>
                  <a:ext uri="{0D108BD9-81ED-4DB2-BD59-A6C34878D82A}">
                    <a16:rowId xmlns:a16="http://schemas.microsoft.com/office/drawing/2014/main" val="112789887"/>
                  </a:ext>
                </a:extLst>
              </a:tr>
              <a:tr h="370840">
                <a:tc>
                  <a:txBody>
                    <a:bodyPr/>
                    <a:lstStyle/>
                    <a:p>
                      <a:r>
                        <a:rPr lang="en-US" sz="1600" dirty="0"/>
                        <a:t>ART change for simplification or due to adverse effects</a:t>
                      </a:r>
                    </a:p>
                  </a:txBody>
                  <a:tcPr/>
                </a:tc>
                <a:tc>
                  <a:txBody>
                    <a:bodyPr/>
                    <a:lstStyle/>
                    <a:p>
                      <a:r>
                        <a:rPr lang="en-US" sz="1600" dirty="0"/>
                        <a:t>Within 4 weeks after ART change, then as below (A3)</a:t>
                      </a:r>
                    </a:p>
                  </a:txBody>
                  <a:tcPr/>
                </a:tc>
                <a:tc>
                  <a:txBody>
                    <a:bodyPr/>
                    <a:lstStyle/>
                    <a:p>
                      <a:r>
                        <a:rPr lang="en-US" sz="1600" dirty="0"/>
                        <a:t>Monitor as below for documented virologic suppression</a:t>
                      </a:r>
                    </a:p>
                  </a:txBody>
                  <a:tcPr/>
                </a:tc>
                <a:tc>
                  <a:txBody>
                    <a:bodyPr/>
                    <a:lstStyle/>
                    <a:p>
                      <a:pPr algn="ctr"/>
                      <a:r>
                        <a:rPr lang="en-US" sz="1600" dirty="0"/>
                        <a:t>--</a:t>
                      </a:r>
                    </a:p>
                  </a:txBody>
                  <a:tcPr/>
                </a:tc>
                <a:extLst>
                  <a:ext uri="{0D108BD9-81ED-4DB2-BD59-A6C34878D82A}">
                    <a16:rowId xmlns:a16="http://schemas.microsoft.com/office/drawing/2014/main" val="1347817614"/>
                  </a:ext>
                </a:extLst>
              </a:tr>
            </a:tbl>
          </a:graphicData>
        </a:graphic>
      </p:graphicFrame>
      <p:sp>
        <p:nvSpPr>
          <p:cNvPr id="4" name="Footer Placeholder 3">
            <a:extLst>
              <a:ext uri="{FF2B5EF4-FFF2-40B4-BE49-F238E27FC236}">
                <a16:creationId xmlns:a16="http://schemas.microsoft.com/office/drawing/2014/main" id="{CD339641-D416-4C8C-AFA5-EDF71AFD18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D66F6B9-259E-41BA-806F-3A531EECC63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414BD3-93D4-486A-B892-1A376D705C93}"/>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191052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6312-2A87-4EA1-9ECC-D5C341AAF088}"/>
              </a:ext>
            </a:extLst>
          </p:cNvPr>
          <p:cNvSpPr>
            <a:spLocks noGrp="1"/>
          </p:cNvSpPr>
          <p:nvPr>
            <p:ph type="title"/>
          </p:nvPr>
        </p:nvSpPr>
        <p:spPr>
          <a:xfrm>
            <a:off x="838200" y="0"/>
            <a:ext cx="10515600" cy="1325563"/>
          </a:xfrm>
        </p:spPr>
        <p:txBody>
          <a:bodyPr>
            <a:normAutofit fontScale="90000"/>
          </a:bodyPr>
          <a:lstStyle/>
          <a:p>
            <a:r>
              <a:rPr lang="en-US" dirty="0"/>
              <a:t>Recommended Viral Load and CD4 Count Monitoring </a:t>
            </a:r>
            <a:br>
              <a:rPr lang="en-US" dirty="0"/>
            </a:br>
            <a:r>
              <a:rPr lang="en-US" dirty="0"/>
              <a:t>in Nonpregnant Patients With HIV</a:t>
            </a:r>
            <a:r>
              <a:rPr lang="en-US" b="0" dirty="0"/>
              <a:t>, </a:t>
            </a:r>
            <a:r>
              <a:rPr lang="en-US" b="0" i="1" dirty="0"/>
              <a:t>continued</a:t>
            </a:r>
          </a:p>
        </p:txBody>
      </p:sp>
      <p:graphicFrame>
        <p:nvGraphicFramePr>
          <p:cNvPr id="7" name="Content Placeholder 6">
            <a:extLst>
              <a:ext uri="{FF2B5EF4-FFF2-40B4-BE49-F238E27FC236}">
                <a16:creationId xmlns:a16="http://schemas.microsoft.com/office/drawing/2014/main" id="{EA1337DC-BF8A-4ED0-83B7-0CF50E7A38A8}"/>
              </a:ext>
            </a:extLst>
          </p:cNvPr>
          <p:cNvGraphicFramePr>
            <a:graphicFrameLocks noGrp="1"/>
          </p:cNvGraphicFramePr>
          <p:nvPr>
            <p:ph idx="1"/>
            <p:extLst>
              <p:ext uri="{D42A27DB-BD31-4B8C-83A1-F6EECF244321}">
                <p14:modId xmlns:p14="http://schemas.microsoft.com/office/powerpoint/2010/main" val="322146677"/>
              </p:ext>
            </p:extLst>
          </p:nvPr>
        </p:nvGraphicFramePr>
        <p:xfrm>
          <a:off x="224590" y="1199983"/>
          <a:ext cx="11742820" cy="5130800"/>
        </p:xfrm>
        <a:graphic>
          <a:graphicData uri="http://schemas.openxmlformats.org/drawingml/2006/table">
            <a:tbl>
              <a:tblPr firstRow="1" bandRow="1">
                <a:tableStyleId>{5940675A-B579-460E-94D1-54222C63F5DA}</a:tableStyleId>
              </a:tblPr>
              <a:tblGrid>
                <a:gridCol w="2935705">
                  <a:extLst>
                    <a:ext uri="{9D8B030D-6E8A-4147-A177-3AD203B41FA5}">
                      <a16:colId xmlns:a16="http://schemas.microsoft.com/office/drawing/2014/main" val="2087846925"/>
                    </a:ext>
                  </a:extLst>
                </a:gridCol>
                <a:gridCol w="2935705">
                  <a:extLst>
                    <a:ext uri="{9D8B030D-6E8A-4147-A177-3AD203B41FA5}">
                      <a16:colId xmlns:a16="http://schemas.microsoft.com/office/drawing/2014/main" val="3627581610"/>
                    </a:ext>
                  </a:extLst>
                </a:gridCol>
                <a:gridCol w="2935705">
                  <a:extLst>
                    <a:ext uri="{9D8B030D-6E8A-4147-A177-3AD203B41FA5}">
                      <a16:colId xmlns:a16="http://schemas.microsoft.com/office/drawing/2014/main" val="963469885"/>
                    </a:ext>
                  </a:extLst>
                </a:gridCol>
                <a:gridCol w="2935705">
                  <a:extLst>
                    <a:ext uri="{9D8B030D-6E8A-4147-A177-3AD203B41FA5}">
                      <a16:colId xmlns:a16="http://schemas.microsoft.com/office/drawing/2014/main" val="29230211"/>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643146704"/>
                  </a:ext>
                </a:extLst>
              </a:tr>
              <a:tr h="370840">
                <a:tc gridSpan="4">
                  <a:txBody>
                    <a:bodyPr/>
                    <a:lstStyle/>
                    <a:p>
                      <a:r>
                        <a:rPr lang="en-US" sz="1600" b="1" dirty="0"/>
                        <a:t>Patients Taking ART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73450918"/>
                  </a:ext>
                </a:extLst>
              </a:tr>
              <a:tr h="370840">
                <a:tc>
                  <a:txBody>
                    <a:bodyPr/>
                    <a:lstStyle/>
                    <a:p>
                      <a:r>
                        <a:rPr lang="en-US" sz="1600" dirty="0"/>
                        <a:t>Documented viral suppression</a:t>
                      </a:r>
                    </a:p>
                  </a:txBody>
                  <a:tcPr/>
                </a:tc>
                <a:tc>
                  <a:txBody>
                    <a:bodyPr/>
                    <a:lstStyle/>
                    <a:p>
                      <a:pPr marL="137160" indent="-137160">
                        <a:buFont typeface="Arial" panose="020B0604020202020204" pitchFamily="34" charset="0"/>
                        <a:buChar char="•"/>
                      </a:pPr>
                      <a:r>
                        <a:rPr lang="en-US" sz="1600" dirty="0"/>
                        <a:t>At least every 4 months (A3)</a:t>
                      </a:r>
                    </a:p>
                    <a:p>
                      <a:pPr marL="137160" indent="-137160">
                        <a:buFont typeface="Arial" panose="020B0604020202020204" pitchFamily="34" charset="0"/>
                        <a:buChar char="•"/>
                      </a:pPr>
                      <a:r>
                        <a:rPr lang="en-US" sz="1600" dirty="0"/>
                        <a:t>May extend interval to 6 months in patients stable on ART with CD4 count &gt;200 cells/mm</a:t>
                      </a:r>
                      <a:r>
                        <a:rPr lang="en-US" sz="1600" baseline="30000" dirty="0"/>
                        <a:t>3</a:t>
                      </a:r>
                      <a:r>
                        <a:rPr lang="en-US" sz="1600" dirty="0"/>
                        <a:t> and complete viral suppression for 1 year (B2)</a:t>
                      </a:r>
                    </a:p>
                  </a:txBody>
                  <a:tcPr/>
                </a:tc>
                <a:tc>
                  <a:txBody>
                    <a:bodyPr/>
                    <a:lstStyle/>
                    <a:p>
                      <a:pPr marL="137160" indent="-137160">
                        <a:buFont typeface="Arial" panose="020B0604020202020204" pitchFamily="34" charset="0"/>
                        <a:buChar char="•"/>
                      </a:pPr>
                      <a:r>
                        <a:rPr lang="en-US" sz="1600" dirty="0"/>
                        <a:t>At least every 6 months if CD4 count is ≤350 cells/mm</a:t>
                      </a:r>
                      <a:r>
                        <a:rPr lang="en-US" sz="1600" baseline="30000" dirty="0"/>
                        <a:t>3</a:t>
                      </a:r>
                      <a:r>
                        <a:rPr lang="en-US" sz="1600" dirty="0"/>
                        <a:t> (B2)</a:t>
                      </a:r>
                    </a:p>
                    <a:p>
                      <a:pPr marL="137160" indent="-137160">
                        <a:buFont typeface="Arial" panose="020B0604020202020204" pitchFamily="34" charset="0"/>
                        <a:buChar char="•"/>
                      </a:pPr>
                      <a:r>
                        <a:rPr lang="en-US" sz="1600" dirty="0"/>
                        <a:t>Optional if CD4 count is &gt;350 cells/mm</a:t>
                      </a:r>
                      <a:r>
                        <a:rPr lang="en-US" sz="1600" baseline="30000" dirty="0"/>
                        <a:t>3</a:t>
                      </a:r>
                      <a:r>
                        <a:rPr lang="en-US" sz="1600" dirty="0"/>
                        <a:t> (B2)</a:t>
                      </a:r>
                    </a:p>
                  </a:txBody>
                  <a:tcPr/>
                </a:tc>
                <a:tc>
                  <a:txBody>
                    <a:bodyPr/>
                    <a:lstStyle/>
                    <a:p>
                      <a:pPr marL="0" indent="0" algn="ctr">
                        <a:buFont typeface="Arial" panose="020B0604020202020204" pitchFamily="34" charset="0"/>
                        <a:buNone/>
                      </a:pPr>
                      <a:r>
                        <a:rPr lang="en-US" sz="1600" dirty="0"/>
                        <a:t>--</a:t>
                      </a:r>
                    </a:p>
                  </a:txBody>
                  <a:tcPr/>
                </a:tc>
                <a:extLst>
                  <a:ext uri="{0D108BD9-81ED-4DB2-BD59-A6C34878D82A}">
                    <a16:rowId xmlns:a16="http://schemas.microsoft.com/office/drawing/2014/main" val="112789887"/>
                  </a:ext>
                </a:extLst>
              </a:tr>
              <a:tr h="370840">
                <a:tc>
                  <a:txBody>
                    <a:bodyPr/>
                    <a:lstStyle/>
                    <a:p>
                      <a:r>
                        <a:rPr lang="en-US" sz="1600" dirty="0"/>
                        <a:t>New HIV RNA ≥500 copies/mL after previous viral suppression</a:t>
                      </a:r>
                    </a:p>
                  </a:txBody>
                  <a:tcPr/>
                </a:tc>
                <a:tc>
                  <a:txBody>
                    <a:bodyPr/>
                    <a:lstStyle/>
                    <a:p>
                      <a:r>
                        <a:rPr lang="en-US" sz="1600" dirty="0"/>
                        <a:t>Repeat viral load test 2 weeks after first result (A2)</a:t>
                      </a:r>
                    </a:p>
                  </a:txBody>
                  <a:tcPr/>
                </a:tc>
                <a:tc>
                  <a:txBody>
                    <a:bodyPr/>
                    <a:lstStyle/>
                    <a:p>
                      <a:r>
                        <a:rPr lang="en-US" sz="1600" dirty="0"/>
                        <a:t>Obtain CD4 count if previous result is &gt;6 months old (B3)</a:t>
                      </a:r>
                    </a:p>
                  </a:txBody>
                  <a:tcPr/>
                </a:tc>
                <a:tc>
                  <a:txBody>
                    <a:bodyPr/>
                    <a:lstStyle/>
                    <a:p>
                      <a:pPr marL="137160" indent="-137160" algn="l">
                        <a:buFont typeface="Arial" panose="020B0604020202020204" pitchFamily="34" charset="0"/>
                        <a:buChar char="•"/>
                      </a:pPr>
                      <a:r>
                        <a:rPr lang="en-US" sz="1600" dirty="0"/>
                        <a:t>Assess for adherence and drug-drug interactions (A3)</a:t>
                      </a:r>
                    </a:p>
                    <a:p>
                      <a:pPr marL="137160" indent="-137160" algn="l">
                        <a:buFont typeface="Arial" panose="020B0604020202020204" pitchFamily="34" charset="0"/>
                        <a:buChar char="•"/>
                      </a:pPr>
                      <a:r>
                        <a:rPr lang="en-US" sz="1600" dirty="0"/>
                        <a:t>Obtain resistance testing (A1)</a:t>
                      </a:r>
                    </a:p>
                  </a:txBody>
                  <a:tcPr/>
                </a:tc>
                <a:extLst>
                  <a:ext uri="{0D108BD9-81ED-4DB2-BD59-A6C34878D82A}">
                    <a16:rowId xmlns:a16="http://schemas.microsoft.com/office/drawing/2014/main" val="1347817614"/>
                  </a:ext>
                </a:extLst>
              </a:tr>
              <a:tr h="370840">
                <a:tc>
                  <a:txBody>
                    <a:bodyPr/>
                    <a:lstStyle/>
                    <a:p>
                      <a:r>
                        <a:rPr lang="en-US" sz="1600" dirty="0"/>
                        <a:t>New HIV RNA level over the limit of detection of sensitive assays, 20 to 50 copies/mL, but &lt;500 copies/mL after previous viral suppression</a:t>
                      </a:r>
                    </a:p>
                  </a:txBody>
                  <a:tcPr/>
                </a:tc>
                <a:tc>
                  <a:txBody>
                    <a:bodyPr/>
                    <a:lstStyle/>
                    <a:p>
                      <a:r>
                        <a:rPr lang="en-US" sz="1600" dirty="0"/>
                        <a:t>Repeat viral load test within 4 weeks to differentiate low-level transient viremia (“blip”) from virologic failure (A2)</a:t>
                      </a:r>
                    </a:p>
                  </a:txBody>
                  <a:tcPr/>
                </a:tc>
                <a:tc>
                  <a:txBody>
                    <a:bodyPr/>
                    <a:lstStyle/>
                    <a:p>
                      <a:r>
                        <a:rPr lang="en-US" sz="1600" dirty="0"/>
                        <a:t>If repeat viral load is detectable, obtain CD4 count if previous result is &gt;6 months old (B3)</a:t>
                      </a:r>
                    </a:p>
                  </a:txBody>
                  <a:tcPr/>
                </a:tc>
                <a:tc>
                  <a:txBody>
                    <a:bodyPr/>
                    <a:lstStyle/>
                    <a:p>
                      <a:pPr marL="137160" indent="-137160" algn="l">
                        <a:buFont typeface="Arial" panose="020B0604020202020204" pitchFamily="34" charset="0"/>
                        <a:buChar char="•"/>
                      </a:pPr>
                      <a:r>
                        <a:rPr lang="en-US" sz="1400" dirty="0"/>
                        <a:t>Assess for adherence and drug-drug interactions (A3)</a:t>
                      </a:r>
                    </a:p>
                    <a:p>
                      <a:pPr marL="137160" indent="-137160" algn="l">
                        <a:buFont typeface="Arial" panose="020B0604020202020204" pitchFamily="34" charset="0"/>
                        <a:buChar char="•"/>
                      </a:pPr>
                      <a:r>
                        <a:rPr lang="en-US" sz="1400" dirty="0"/>
                        <a:t>If repeat viral load is detectable, consider resistance testing (B3)</a:t>
                      </a:r>
                    </a:p>
                    <a:p>
                      <a:pPr marL="137160" indent="-137160" algn="l">
                        <a:buFont typeface="Arial" panose="020B0604020202020204" pitchFamily="34" charset="0"/>
                        <a:buChar char="•"/>
                      </a:pPr>
                      <a:r>
                        <a:rPr lang="en-US" sz="1400" dirty="0"/>
                        <a:t>Patients with low-level viremia ≤200 copies/mL over a period of 12 months without demonstrated failure may continue routine testing intervals of at least every 4 months</a:t>
                      </a:r>
                    </a:p>
                  </a:txBody>
                  <a:tcPr/>
                </a:tc>
                <a:extLst>
                  <a:ext uri="{0D108BD9-81ED-4DB2-BD59-A6C34878D82A}">
                    <a16:rowId xmlns:a16="http://schemas.microsoft.com/office/drawing/2014/main" val="2700235304"/>
                  </a:ext>
                </a:extLst>
              </a:tr>
            </a:tbl>
          </a:graphicData>
        </a:graphic>
      </p:graphicFrame>
      <p:sp>
        <p:nvSpPr>
          <p:cNvPr id="4" name="Footer Placeholder 3">
            <a:extLst>
              <a:ext uri="{FF2B5EF4-FFF2-40B4-BE49-F238E27FC236}">
                <a16:creationId xmlns:a16="http://schemas.microsoft.com/office/drawing/2014/main" id="{CD339641-D416-4C8C-AFA5-EDF71AFD18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D66F6B9-259E-41BA-806F-3A531EECC63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414BD3-93D4-486A-B892-1A376D705C93}"/>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7244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6312-2A87-4EA1-9ECC-D5C341AAF088}"/>
              </a:ext>
            </a:extLst>
          </p:cNvPr>
          <p:cNvSpPr>
            <a:spLocks noGrp="1"/>
          </p:cNvSpPr>
          <p:nvPr>
            <p:ph type="title"/>
          </p:nvPr>
        </p:nvSpPr>
        <p:spPr/>
        <p:txBody>
          <a:bodyPr>
            <a:normAutofit fontScale="90000"/>
          </a:bodyPr>
          <a:lstStyle/>
          <a:p>
            <a:r>
              <a:rPr lang="en-US" dirty="0"/>
              <a:t>Recommended Viral Load and CD4 Count Monitoring </a:t>
            </a:r>
            <a:br>
              <a:rPr lang="en-US" dirty="0"/>
            </a:br>
            <a:r>
              <a:rPr lang="en-US" dirty="0"/>
              <a:t>in Nonpregnant Patients With HIV</a:t>
            </a:r>
            <a:r>
              <a:rPr lang="en-US" b="0" dirty="0"/>
              <a:t>, </a:t>
            </a:r>
            <a:r>
              <a:rPr lang="en-US" b="0" i="1" dirty="0"/>
              <a:t>continued</a:t>
            </a:r>
          </a:p>
        </p:txBody>
      </p:sp>
      <p:graphicFrame>
        <p:nvGraphicFramePr>
          <p:cNvPr id="7" name="Content Placeholder 6">
            <a:extLst>
              <a:ext uri="{FF2B5EF4-FFF2-40B4-BE49-F238E27FC236}">
                <a16:creationId xmlns:a16="http://schemas.microsoft.com/office/drawing/2014/main" id="{EA1337DC-BF8A-4ED0-83B7-0CF50E7A38A8}"/>
              </a:ext>
            </a:extLst>
          </p:cNvPr>
          <p:cNvGraphicFramePr>
            <a:graphicFrameLocks noGrp="1"/>
          </p:cNvGraphicFramePr>
          <p:nvPr>
            <p:ph idx="1"/>
            <p:extLst>
              <p:ext uri="{D42A27DB-BD31-4B8C-83A1-F6EECF244321}">
                <p14:modId xmlns:p14="http://schemas.microsoft.com/office/powerpoint/2010/main" val="1831625151"/>
              </p:ext>
            </p:extLst>
          </p:nvPr>
        </p:nvGraphicFramePr>
        <p:xfrm>
          <a:off x="264694" y="1825625"/>
          <a:ext cx="11742820" cy="1899920"/>
        </p:xfrm>
        <a:graphic>
          <a:graphicData uri="http://schemas.openxmlformats.org/drawingml/2006/table">
            <a:tbl>
              <a:tblPr firstRow="1" bandRow="1">
                <a:tableStyleId>{5940675A-B579-460E-94D1-54222C63F5DA}</a:tableStyleId>
              </a:tblPr>
              <a:tblGrid>
                <a:gridCol w="2935705">
                  <a:extLst>
                    <a:ext uri="{9D8B030D-6E8A-4147-A177-3AD203B41FA5}">
                      <a16:colId xmlns:a16="http://schemas.microsoft.com/office/drawing/2014/main" val="2087846925"/>
                    </a:ext>
                  </a:extLst>
                </a:gridCol>
                <a:gridCol w="2935705">
                  <a:extLst>
                    <a:ext uri="{9D8B030D-6E8A-4147-A177-3AD203B41FA5}">
                      <a16:colId xmlns:a16="http://schemas.microsoft.com/office/drawing/2014/main" val="3627581610"/>
                    </a:ext>
                  </a:extLst>
                </a:gridCol>
                <a:gridCol w="2935705">
                  <a:extLst>
                    <a:ext uri="{9D8B030D-6E8A-4147-A177-3AD203B41FA5}">
                      <a16:colId xmlns:a16="http://schemas.microsoft.com/office/drawing/2014/main" val="963469885"/>
                    </a:ext>
                  </a:extLst>
                </a:gridCol>
                <a:gridCol w="2935705">
                  <a:extLst>
                    <a:ext uri="{9D8B030D-6E8A-4147-A177-3AD203B41FA5}">
                      <a16:colId xmlns:a16="http://schemas.microsoft.com/office/drawing/2014/main" val="29230211"/>
                    </a:ext>
                  </a:extLst>
                </a:gridCol>
              </a:tblGrid>
              <a:tr h="370840">
                <a:tc>
                  <a:txBody>
                    <a:bodyPr/>
                    <a:lstStyle/>
                    <a:p>
                      <a:r>
                        <a:rPr lang="en-US" b="1" dirty="0">
                          <a:solidFill>
                            <a:schemeClr val="bg1"/>
                          </a:solidFill>
                        </a:rPr>
                        <a:t>Event</a:t>
                      </a:r>
                    </a:p>
                  </a:txBody>
                  <a:tcPr>
                    <a:solidFill>
                      <a:srgbClr val="523178"/>
                    </a:solidFill>
                  </a:tcPr>
                </a:tc>
                <a:tc>
                  <a:txBody>
                    <a:bodyPr/>
                    <a:lstStyle/>
                    <a:p>
                      <a:r>
                        <a:rPr lang="en-US" b="1" dirty="0">
                          <a:solidFill>
                            <a:schemeClr val="bg1"/>
                          </a:solidFill>
                        </a:rPr>
                        <a:t>HIV RNA Viral Load</a:t>
                      </a:r>
                    </a:p>
                  </a:txBody>
                  <a:tcPr>
                    <a:solidFill>
                      <a:srgbClr val="523178"/>
                    </a:solidFill>
                  </a:tcPr>
                </a:tc>
                <a:tc>
                  <a:txBody>
                    <a:bodyPr/>
                    <a:lstStyle/>
                    <a:p>
                      <a:r>
                        <a:rPr lang="en-US" b="1" dirty="0">
                          <a:solidFill>
                            <a:schemeClr val="bg1"/>
                          </a:solidFill>
                        </a:rPr>
                        <a:t>CD4 Count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643146704"/>
                  </a:ext>
                </a:extLst>
              </a:tr>
              <a:tr h="370840">
                <a:tc gridSpan="4">
                  <a:txBody>
                    <a:bodyPr/>
                    <a:lstStyle/>
                    <a:p>
                      <a:r>
                        <a:rPr lang="en-US" sz="1600" b="1" dirty="0"/>
                        <a:t>Patients Not Taking ART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73450918"/>
                  </a:ext>
                </a:extLst>
              </a:tr>
              <a:tr h="370840">
                <a:tc>
                  <a:txBody>
                    <a:bodyPr/>
                    <a:lstStyle/>
                    <a:p>
                      <a:pPr marL="0" indent="0">
                        <a:buFont typeface="Arial" panose="020B0604020202020204" pitchFamily="34" charset="0"/>
                        <a:buNone/>
                      </a:pPr>
                      <a:r>
                        <a:rPr lang="en-US" sz="1600" dirty="0"/>
                        <a:t>CD4 count ≤500 cells/mm</a:t>
                      </a:r>
                      <a:r>
                        <a:rPr lang="en-US" sz="1600" baseline="30000" dirty="0"/>
                        <a:t>3</a:t>
                      </a:r>
                      <a:r>
                        <a:rPr lang="en-US" sz="1600" dirty="0"/>
                        <a:t> (A2)</a:t>
                      </a:r>
                    </a:p>
                  </a:txBody>
                  <a:tcPr/>
                </a:tc>
                <a:tc>
                  <a:txBody>
                    <a:bodyPr/>
                    <a:lstStyle/>
                    <a:p>
                      <a:pPr marL="0" indent="0">
                        <a:buFont typeface="Arial" panose="020B0604020202020204" pitchFamily="34" charset="0"/>
                        <a:buNone/>
                      </a:pPr>
                      <a:r>
                        <a:rPr lang="en-US" sz="1600" dirty="0"/>
                        <a:t>At least every 4 months</a:t>
                      </a:r>
                    </a:p>
                  </a:txBody>
                  <a:tcPr/>
                </a:tc>
                <a:tc>
                  <a:txBody>
                    <a:bodyPr/>
                    <a:lstStyle/>
                    <a:p>
                      <a:pPr marL="0" indent="0">
                        <a:buFont typeface="Arial" panose="020B0604020202020204" pitchFamily="34" charset="0"/>
                        <a:buNone/>
                      </a:pPr>
                      <a:r>
                        <a:rPr lang="en-US" sz="1600" dirty="0"/>
                        <a:t>At least every 4 months</a:t>
                      </a:r>
                    </a:p>
                  </a:txBody>
                  <a:tcPr/>
                </a:tc>
                <a:tc>
                  <a:txBody>
                    <a:bodyPr/>
                    <a:lstStyle/>
                    <a:p>
                      <a:pPr marL="0" indent="0">
                        <a:buFont typeface="Arial" panose="020B0604020202020204" pitchFamily="34" charset="0"/>
                        <a:buNone/>
                      </a:pPr>
                      <a:r>
                        <a:rPr lang="en-US" sz="1600" dirty="0"/>
                        <a:t>At every visit, recommend ART initiation</a:t>
                      </a:r>
                    </a:p>
                  </a:txBody>
                  <a:tcPr/>
                </a:tc>
                <a:extLst>
                  <a:ext uri="{0D108BD9-81ED-4DB2-BD59-A6C34878D82A}">
                    <a16:rowId xmlns:a16="http://schemas.microsoft.com/office/drawing/2014/main" val="112789887"/>
                  </a:ext>
                </a:extLst>
              </a:tr>
              <a:tr h="370840">
                <a:tc>
                  <a:txBody>
                    <a:bodyPr/>
                    <a:lstStyle/>
                    <a:p>
                      <a:pPr marL="0" indent="0">
                        <a:buFont typeface="Arial" panose="020B0604020202020204" pitchFamily="34" charset="0"/>
                        <a:buNone/>
                      </a:pPr>
                      <a:r>
                        <a:rPr lang="en-US" sz="1600" dirty="0"/>
                        <a:t>CD4 count &gt;500 cells/mm</a:t>
                      </a:r>
                      <a:r>
                        <a:rPr lang="en-US" sz="1600" baseline="30000" dirty="0"/>
                        <a:t>3</a:t>
                      </a:r>
                      <a:r>
                        <a:rPr lang="en-US" sz="1600" dirty="0"/>
                        <a:t> (A2)</a:t>
                      </a:r>
                    </a:p>
                  </a:txBody>
                  <a:tcPr/>
                </a:tc>
                <a:tc>
                  <a:txBody>
                    <a:bodyPr/>
                    <a:lstStyle/>
                    <a:p>
                      <a:pPr marL="0" indent="0">
                        <a:buFont typeface="Arial" panose="020B0604020202020204" pitchFamily="34" charset="0"/>
                        <a:buNone/>
                      </a:pPr>
                      <a:r>
                        <a:rPr lang="en-US" sz="1600" dirty="0"/>
                        <a:t>At least every 6 months</a:t>
                      </a:r>
                    </a:p>
                  </a:txBody>
                  <a:tcPr/>
                </a:tc>
                <a:tc>
                  <a:txBody>
                    <a:bodyPr/>
                    <a:lstStyle/>
                    <a:p>
                      <a:pPr marL="0" indent="0">
                        <a:buFont typeface="Arial" panose="020B0604020202020204" pitchFamily="34" charset="0"/>
                        <a:buNone/>
                      </a:pPr>
                      <a:r>
                        <a:rPr lang="en-US" sz="1600" dirty="0"/>
                        <a:t>At least every 6 months</a:t>
                      </a:r>
                    </a:p>
                  </a:txBody>
                  <a:tcPr/>
                </a:tc>
                <a:tc>
                  <a:txBody>
                    <a:bodyPr/>
                    <a:lstStyle/>
                    <a:p>
                      <a:pPr marL="0" indent="0" algn="l">
                        <a:buFont typeface="Arial" panose="020B0604020202020204" pitchFamily="34" charset="0"/>
                        <a:buNone/>
                      </a:pPr>
                      <a:r>
                        <a:rPr lang="en-US" sz="1600" dirty="0"/>
                        <a:t>At every visit, recommend ART initiation</a:t>
                      </a:r>
                    </a:p>
                  </a:txBody>
                  <a:tcPr/>
                </a:tc>
                <a:extLst>
                  <a:ext uri="{0D108BD9-81ED-4DB2-BD59-A6C34878D82A}">
                    <a16:rowId xmlns:a16="http://schemas.microsoft.com/office/drawing/2014/main" val="1347817614"/>
                  </a:ext>
                </a:extLst>
              </a:tr>
            </a:tbl>
          </a:graphicData>
        </a:graphic>
      </p:graphicFrame>
      <p:sp>
        <p:nvSpPr>
          <p:cNvPr id="4" name="Footer Placeholder 3">
            <a:extLst>
              <a:ext uri="{FF2B5EF4-FFF2-40B4-BE49-F238E27FC236}">
                <a16:creationId xmlns:a16="http://schemas.microsoft.com/office/drawing/2014/main" id="{CD339641-D416-4C8C-AFA5-EDF71AFD18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D66F6B9-259E-41BA-806F-3A531EECC63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414BD3-93D4-486A-B892-1A376D705C93}"/>
              </a:ext>
            </a:extLst>
          </p:cNvPr>
          <p:cNvSpPr>
            <a:spLocks noGrp="1"/>
          </p:cNvSpPr>
          <p:nvPr>
            <p:ph type="dt" sz="half" idx="2"/>
          </p:nvPr>
        </p:nvSpPr>
        <p:spPr/>
        <p:txBody>
          <a:bodyPr/>
          <a:lstStyle/>
          <a:p>
            <a:r>
              <a:rPr lang="en-US"/>
              <a:t>JUNE 2022</a:t>
            </a:r>
            <a:endParaRPr lang="en-US" dirty="0"/>
          </a:p>
        </p:txBody>
      </p:sp>
      <p:sp>
        <p:nvSpPr>
          <p:cNvPr id="3" name="TextBox 2">
            <a:extLst>
              <a:ext uri="{FF2B5EF4-FFF2-40B4-BE49-F238E27FC236}">
                <a16:creationId xmlns:a16="http://schemas.microsoft.com/office/drawing/2014/main" id="{3671BFE8-CB6F-4C8B-9EB3-41C5409113B3}"/>
              </a:ext>
            </a:extLst>
          </p:cNvPr>
          <p:cNvSpPr txBox="1"/>
          <p:nvPr/>
        </p:nvSpPr>
        <p:spPr>
          <a:xfrm>
            <a:off x="838200" y="3978442"/>
            <a:ext cx="10515599" cy="2308324"/>
          </a:xfrm>
          <a:prstGeom prst="rect">
            <a:avLst/>
          </a:prstGeom>
          <a:noFill/>
        </p:spPr>
        <p:txBody>
          <a:bodyPr wrap="square" rtlCol="0">
            <a:spAutoFit/>
          </a:bodyPr>
          <a:lstStyle/>
          <a:p>
            <a:r>
              <a:rPr lang="en-US" b="1" dirty="0"/>
              <a:t>Notes:</a:t>
            </a:r>
          </a:p>
          <a:p>
            <a:pPr marL="285750" indent="-285750">
              <a:buFont typeface="Arial" panose="020B0604020202020204" pitchFamily="34" charset="0"/>
              <a:buChar char="•"/>
            </a:pPr>
            <a:r>
              <a:rPr lang="en-US" dirty="0"/>
              <a:t>An ART regimen should not be changed based on a single viral load elevation. The risk of virologic rebound (breakthrough) increases when values are ≥500 copies/</a:t>
            </a:r>
            <a:r>
              <a:rPr lang="en-US" dirty="0" err="1"/>
              <a:t>mL.</a:t>
            </a:r>
            <a:endParaRPr lang="en-US" dirty="0"/>
          </a:p>
          <a:p>
            <a:pPr marL="285750" indent="-285750">
              <a:buFont typeface="Arial" panose="020B0604020202020204" pitchFamily="34" charset="0"/>
              <a:buChar char="•"/>
            </a:pPr>
            <a:r>
              <a:rPr lang="en-US" dirty="0"/>
              <a:t>Standard genotypic tests may not provide resistance results when viral load is low. For repeated low-level viremia, an assay that detects resistance mutations in archived proviral DNA is available; however, clinical data are insufficient to recommend for or against its use in the patient care setting.</a:t>
            </a:r>
          </a:p>
          <a:p>
            <a:pPr marL="285750" indent="-285750">
              <a:buFont typeface="Arial" panose="020B0604020202020204" pitchFamily="34" charset="0"/>
              <a:buChar char="•"/>
            </a:pPr>
            <a:r>
              <a:rPr lang="en-US" dirty="0"/>
              <a:t>In patients with low-level viremia, clinicians should consult with an experienced HIV care provider; low-level viremia can be due to multiple causes, and its clinical effect is not clear.</a:t>
            </a:r>
          </a:p>
        </p:txBody>
      </p:sp>
    </p:spTree>
    <p:extLst>
      <p:ext uri="{BB962C8B-B14F-4D97-AF65-F5344CB8AC3E}">
        <p14:creationId xmlns:p14="http://schemas.microsoft.com/office/powerpoint/2010/main" val="129006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B47A-5136-40C3-9DD0-EE0CF3F91421}"/>
              </a:ext>
            </a:extLst>
          </p:cNvPr>
          <p:cNvSpPr>
            <a:spLocks noGrp="1"/>
          </p:cNvSpPr>
          <p:nvPr>
            <p:ph type="title"/>
          </p:nvPr>
        </p:nvSpPr>
        <p:spPr/>
        <p:txBody>
          <a:bodyPr/>
          <a:lstStyle/>
          <a:p>
            <a:r>
              <a:rPr lang="en-US" dirty="0"/>
              <a:t>FDA-Approved Quantitative HIV-1 RNA Assays </a:t>
            </a:r>
            <a:br>
              <a:rPr lang="en-US" dirty="0"/>
            </a:br>
            <a:r>
              <a:rPr lang="en-US" dirty="0"/>
              <a:t>for Viral Load Monitoring</a:t>
            </a:r>
          </a:p>
        </p:txBody>
      </p:sp>
      <p:graphicFrame>
        <p:nvGraphicFramePr>
          <p:cNvPr id="7" name="Content Placeholder 6">
            <a:extLst>
              <a:ext uri="{FF2B5EF4-FFF2-40B4-BE49-F238E27FC236}">
                <a16:creationId xmlns:a16="http://schemas.microsoft.com/office/drawing/2014/main" id="{E2C42673-7A60-4308-91FB-2297AF7E1BA9}"/>
              </a:ext>
            </a:extLst>
          </p:cNvPr>
          <p:cNvGraphicFramePr>
            <a:graphicFrameLocks noGrp="1"/>
          </p:cNvGraphicFramePr>
          <p:nvPr>
            <p:ph idx="1"/>
            <p:extLst>
              <p:ext uri="{D42A27DB-BD31-4B8C-83A1-F6EECF244321}">
                <p14:modId xmlns:p14="http://schemas.microsoft.com/office/powerpoint/2010/main" val="948980813"/>
              </p:ext>
            </p:extLst>
          </p:nvPr>
        </p:nvGraphicFramePr>
        <p:xfrm>
          <a:off x="838200" y="1825625"/>
          <a:ext cx="10515600" cy="40233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241557334"/>
                    </a:ext>
                  </a:extLst>
                </a:gridCol>
                <a:gridCol w="3505200">
                  <a:extLst>
                    <a:ext uri="{9D8B030D-6E8A-4147-A177-3AD203B41FA5}">
                      <a16:colId xmlns:a16="http://schemas.microsoft.com/office/drawing/2014/main" val="2752095788"/>
                    </a:ext>
                  </a:extLst>
                </a:gridCol>
                <a:gridCol w="3505200">
                  <a:extLst>
                    <a:ext uri="{9D8B030D-6E8A-4147-A177-3AD203B41FA5}">
                      <a16:colId xmlns:a16="http://schemas.microsoft.com/office/drawing/2014/main" val="1777221572"/>
                    </a:ext>
                  </a:extLst>
                </a:gridCol>
              </a:tblGrid>
              <a:tr h="370840">
                <a:tc>
                  <a:txBody>
                    <a:bodyPr/>
                    <a:lstStyle/>
                    <a:p>
                      <a:r>
                        <a:rPr lang="en-US" b="1" dirty="0">
                          <a:solidFill>
                            <a:schemeClr val="bg1"/>
                          </a:solidFill>
                        </a:rPr>
                        <a:t>Test Name</a:t>
                      </a:r>
                    </a:p>
                  </a:txBody>
                  <a:tcPr anchor="b">
                    <a:solidFill>
                      <a:srgbClr val="523178"/>
                    </a:solidFill>
                  </a:tcPr>
                </a:tc>
                <a:tc>
                  <a:txBody>
                    <a:bodyPr/>
                    <a:lstStyle/>
                    <a:p>
                      <a:r>
                        <a:rPr lang="en-US" b="1" dirty="0">
                          <a:solidFill>
                            <a:schemeClr val="bg1"/>
                          </a:solidFill>
                        </a:rPr>
                        <a:t>Method</a:t>
                      </a:r>
                    </a:p>
                  </a:txBody>
                  <a:tcPr anchor="b">
                    <a:solidFill>
                      <a:srgbClr val="523178"/>
                    </a:solidFill>
                  </a:tcPr>
                </a:tc>
                <a:tc>
                  <a:txBody>
                    <a:bodyPr/>
                    <a:lstStyle/>
                    <a:p>
                      <a:r>
                        <a:rPr lang="en-US" b="1" dirty="0">
                          <a:solidFill>
                            <a:schemeClr val="bg1"/>
                          </a:solidFill>
                        </a:rPr>
                        <a:t>Lower and Upper Limit of Quantification</a:t>
                      </a:r>
                    </a:p>
                  </a:txBody>
                  <a:tcPr anchor="b">
                    <a:solidFill>
                      <a:srgbClr val="523178"/>
                    </a:solidFill>
                  </a:tcPr>
                </a:tc>
                <a:extLst>
                  <a:ext uri="{0D108BD9-81ED-4DB2-BD59-A6C34878D82A}">
                    <a16:rowId xmlns:a16="http://schemas.microsoft.com/office/drawing/2014/main" val="1580343385"/>
                  </a:ext>
                </a:extLst>
              </a:tr>
              <a:tr h="370840">
                <a:tc>
                  <a:txBody>
                    <a:bodyPr/>
                    <a:lstStyle/>
                    <a:p>
                      <a:r>
                        <a:rPr lang="it-IT" dirty="0"/>
                        <a:t>Abbott RealTime HIV-1 </a:t>
                      </a:r>
                    </a:p>
                    <a:p>
                      <a:r>
                        <a:rPr lang="it-IT" dirty="0"/>
                        <a:t>(Abbott Laboratories)</a:t>
                      </a:r>
                      <a:endParaRPr lang="en-US" dirty="0"/>
                    </a:p>
                  </a:txBody>
                  <a:tcPr/>
                </a:tc>
                <a:tc>
                  <a:txBody>
                    <a:bodyPr/>
                    <a:lstStyle/>
                    <a:p>
                      <a:r>
                        <a:rPr lang="en-US" dirty="0"/>
                        <a:t>Real-time PCR</a:t>
                      </a:r>
                    </a:p>
                  </a:txBody>
                  <a:tcPr/>
                </a:tc>
                <a:tc>
                  <a:txBody>
                    <a:bodyPr/>
                    <a:lstStyle/>
                    <a:p>
                      <a:pPr marL="285750" indent="-285750">
                        <a:buFont typeface="Arial" panose="020B0604020202020204" pitchFamily="34" charset="0"/>
                        <a:buChar char="•"/>
                      </a:pPr>
                      <a:r>
                        <a:rPr lang="es-ES" dirty="0"/>
                        <a:t>40 copies/</a:t>
                      </a:r>
                      <a:r>
                        <a:rPr lang="es-ES" dirty="0" err="1"/>
                        <a:t>mL</a:t>
                      </a:r>
                      <a:endParaRPr lang="es-ES" dirty="0"/>
                    </a:p>
                    <a:p>
                      <a:pPr marL="285750" indent="-28575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3981866944"/>
                  </a:ext>
                </a:extLst>
              </a:tr>
              <a:tr h="370840">
                <a:tc>
                  <a:txBody>
                    <a:bodyPr/>
                    <a:lstStyle/>
                    <a:p>
                      <a:r>
                        <a:rPr lang="en-US" dirty="0"/>
                        <a:t>Cobas AmpliPrep/Cobas TaqMan HIV-1 Test, version 2.0 </a:t>
                      </a:r>
                    </a:p>
                    <a:p>
                      <a:r>
                        <a:rPr lang="en-US" dirty="0"/>
                        <a:t>(Roche Diagnostics)</a:t>
                      </a:r>
                    </a:p>
                  </a:txBody>
                  <a:tcPr/>
                </a:tc>
                <a:tc>
                  <a:txBody>
                    <a:bodyPr/>
                    <a:lstStyle/>
                    <a:p>
                      <a:r>
                        <a:rPr lang="en-US" dirty="0"/>
                        <a:t>Real-time PCR</a:t>
                      </a:r>
                    </a:p>
                  </a:txBody>
                  <a:tcPr/>
                </a:tc>
                <a:tc>
                  <a:txBody>
                    <a:bodyPr/>
                    <a:lstStyle/>
                    <a:p>
                      <a:pPr marL="285750" indent="-285750">
                        <a:buFont typeface="Arial" panose="020B0604020202020204" pitchFamily="34" charset="0"/>
                        <a:buChar char="•"/>
                      </a:pPr>
                      <a:r>
                        <a:rPr lang="es-ES" dirty="0"/>
                        <a:t>20 copies/</a:t>
                      </a:r>
                      <a:r>
                        <a:rPr lang="es-ES" dirty="0" err="1"/>
                        <a:t>mL</a:t>
                      </a:r>
                      <a:endParaRPr lang="es-ES" dirty="0"/>
                    </a:p>
                    <a:p>
                      <a:pPr marL="285750" indent="-28575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76389571"/>
                  </a:ext>
                </a:extLst>
              </a:tr>
              <a:tr h="370840">
                <a:tc>
                  <a:txBody>
                    <a:bodyPr/>
                    <a:lstStyle/>
                    <a:p>
                      <a:r>
                        <a:rPr lang="en-US" dirty="0"/>
                        <a:t>Cobas HIV-1 quantitative NAT for use on Cobas 6800/8800 systems (Roche Diagnostics)</a:t>
                      </a:r>
                    </a:p>
                  </a:txBody>
                  <a:tcPr/>
                </a:tc>
                <a:tc>
                  <a:txBody>
                    <a:bodyPr/>
                    <a:lstStyle/>
                    <a:p>
                      <a:r>
                        <a:rPr lang="en-US" dirty="0"/>
                        <a:t>Real-time PCR</a:t>
                      </a:r>
                    </a:p>
                  </a:txBody>
                  <a:tcPr/>
                </a:tc>
                <a:tc>
                  <a:txBody>
                    <a:bodyPr/>
                    <a:lstStyle/>
                    <a:p>
                      <a:pPr marL="285750" indent="-285750">
                        <a:buFont typeface="Arial" panose="020B0604020202020204" pitchFamily="34" charset="0"/>
                        <a:buChar char="•"/>
                      </a:pPr>
                      <a:r>
                        <a:rPr lang="es-ES" dirty="0"/>
                        <a:t>20 copies/</a:t>
                      </a:r>
                      <a:r>
                        <a:rPr lang="es-ES" dirty="0" err="1"/>
                        <a:t>mL</a:t>
                      </a:r>
                      <a:endParaRPr lang="es-ES" dirty="0"/>
                    </a:p>
                    <a:p>
                      <a:pPr marL="285750" indent="-28575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400538116"/>
                  </a:ext>
                </a:extLst>
              </a:tr>
              <a:tr h="370840">
                <a:tc>
                  <a:txBody>
                    <a:bodyPr/>
                    <a:lstStyle/>
                    <a:p>
                      <a:r>
                        <a:rPr lang="en-US" dirty="0"/>
                        <a:t>Cobas TaqMan HIV-1 Test, v2.0 for use with the high pure system (Roche Diagnostics)</a:t>
                      </a:r>
                    </a:p>
                  </a:txBody>
                  <a:tcPr/>
                </a:tc>
                <a:tc>
                  <a:txBody>
                    <a:bodyPr/>
                    <a:lstStyle/>
                    <a:p>
                      <a:r>
                        <a:rPr lang="en-US" dirty="0"/>
                        <a:t>Real-time PCR</a:t>
                      </a:r>
                    </a:p>
                  </a:txBody>
                  <a:tcPr/>
                </a:tc>
                <a:tc>
                  <a:txBody>
                    <a:bodyPr/>
                    <a:lstStyle/>
                    <a:p>
                      <a:pPr marL="285750" indent="-285750">
                        <a:buFont typeface="Arial" panose="020B0604020202020204" pitchFamily="34" charset="0"/>
                        <a:buChar char="•"/>
                      </a:pPr>
                      <a:r>
                        <a:rPr lang="es-ES" dirty="0"/>
                        <a:t>34 copies/</a:t>
                      </a:r>
                      <a:r>
                        <a:rPr lang="es-ES" dirty="0" err="1"/>
                        <a:t>mL</a:t>
                      </a:r>
                      <a:endParaRPr lang="es-ES" dirty="0"/>
                    </a:p>
                    <a:p>
                      <a:pPr marL="285750" indent="-285750">
                        <a:buFont typeface="Arial" panose="020B0604020202020204" pitchFamily="34" charset="0"/>
                        <a:buChar char="•"/>
                      </a:pPr>
                      <a:r>
                        <a:rPr lang="es-ES" dirty="0"/>
                        <a:t>10,000,000 copies/</a:t>
                      </a:r>
                      <a:r>
                        <a:rPr lang="es-ES" dirty="0" err="1"/>
                        <a:t>mL</a:t>
                      </a:r>
                      <a:endParaRPr lang="en-US" dirty="0"/>
                    </a:p>
                  </a:txBody>
                  <a:tcPr/>
                </a:tc>
                <a:extLst>
                  <a:ext uri="{0D108BD9-81ED-4DB2-BD59-A6C34878D82A}">
                    <a16:rowId xmlns:a16="http://schemas.microsoft.com/office/drawing/2014/main" val="2934044431"/>
                  </a:ext>
                </a:extLst>
              </a:tr>
            </a:tbl>
          </a:graphicData>
        </a:graphic>
      </p:graphicFrame>
      <p:sp>
        <p:nvSpPr>
          <p:cNvPr id="4" name="Footer Placeholder 3">
            <a:extLst>
              <a:ext uri="{FF2B5EF4-FFF2-40B4-BE49-F238E27FC236}">
                <a16:creationId xmlns:a16="http://schemas.microsoft.com/office/drawing/2014/main" id="{C2293566-5FD7-4895-99DF-3CD9FD17320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0F0F728-47DE-43B8-8133-AA540422E17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83C76D6-D004-4163-85DE-7958C2913682}"/>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321654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27FC-A949-4565-884E-5EBE8AFE6F97}"/>
              </a:ext>
            </a:extLst>
          </p:cNvPr>
          <p:cNvSpPr>
            <a:spLocks noGrp="1"/>
          </p:cNvSpPr>
          <p:nvPr>
            <p:ph type="title"/>
          </p:nvPr>
        </p:nvSpPr>
        <p:spPr/>
        <p:txBody>
          <a:bodyPr/>
          <a:lstStyle/>
          <a:p>
            <a:r>
              <a:rPr lang="en-US" dirty="0"/>
              <a:t>Key Points:</a:t>
            </a:r>
            <a:br>
              <a:rPr lang="en-US" dirty="0"/>
            </a:br>
            <a:r>
              <a:rPr lang="en-US" dirty="0"/>
              <a:t>Virologic and Immunologic Monitoring in HIV Care</a:t>
            </a:r>
          </a:p>
        </p:txBody>
      </p:sp>
      <p:sp>
        <p:nvSpPr>
          <p:cNvPr id="3" name="Content Placeholder 2">
            <a:extLst>
              <a:ext uri="{FF2B5EF4-FFF2-40B4-BE49-F238E27FC236}">
                <a16:creationId xmlns:a16="http://schemas.microsoft.com/office/drawing/2014/main" id="{5F77AE94-4837-47A0-9B46-907B41298F69}"/>
              </a:ext>
            </a:extLst>
          </p:cNvPr>
          <p:cNvSpPr>
            <a:spLocks noGrp="1"/>
          </p:cNvSpPr>
          <p:nvPr>
            <p:ph idx="1"/>
          </p:nvPr>
        </p:nvSpPr>
        <p:spPr/>
        <p:txBody>
          <a:bodyPr/>
          <a:lstStyle/>
          <a:p>
            <a:r>
              <a:rPr lang="en-US" dirty="0"/>
              <a:t>Quarterly HIV RNA monitoring remains appropriate for patients with a recent history of nonadherence, mental health disorders, substance use, homelessness, poor social support system, or other major medical conditions. Semiannual monitoring may be appropriate for patients with persistently undetectable HIV RNA and none of the above characteristics.</a:t>
            </a:r>
          </a:p>
          <a:p>
            <a:r>
              <a:rPr lang="en-US" dirty="0"/>
              <a:t>Achieving and maintaining an undetectable viral load is always the goal of ART.</a:t>
            </a:r>
          </a:p>
        </p:txBody>
      </p:sp>
      <p:sp>
        <p:nvSpPr>
          <p:cNvPr id="4" name="Footer Placeholder 3">
            <a:extLst>
              <a:ext uri="{FF2B5EF4-FFF2-40B4-BE49-F238E27FC236}">
                <a16:creationId xmlns:a16="http://schemas.microsoft.com/office/drawing/2014/main" id="{9F259FBB-B2BB-423F-8CC5-C298872FE0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B622BB4-91B2-4C4A-82F5-570D8BDA751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7C473B-8501-4D60-99B5-A2BF48B168B0}"/>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31544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C7554-C0AE-4A93-9FED-B912123EE8BC}"/>
              </a:ext>
            </a:extLst>
          </p:cNvPr>
          <p:cNvSpPr>
            <a:spLocks noGrp="1"/>
          </p:cNvSpPr>
          <p:nvPr>
            <p:ph type="title"/>
          </p:nvPr>
        </p:nvSpPr>
        <p:spPr/>
        <p:txBody>
          <a:bodyPr/>
          <a:lstStyle/>
          <a:p>
            <a:r>
              <a:rPr lang="en-US" dirty="0"/>
              <a:t>Recommendations:</a:t>
            </a:r>
            <a:br>
              <a:rPr lang="en-US" dirty="0"/>
            </a:br>
            <a:r>
              <a:rPr lang="en-US" dirty="0"/>
              <a:t>Determining HIV Drug Resistance</a:t>
            </a:r>
          </a:p>
        </p:txBody>
      </p:sp>
      <p:sp>
        <p:nvSpPr>
          <p:cNvPr id="3" name="Content Placeholder 2">
            <a:extLst>
              <a:ext uri="{FF2B5EF4-FFF2-40B4-BE49-F238E27FC236}">
                <a16:creationId xmlns:a16="http://schemas.microsoft.com/office/drawing/2014/main" id="{C0A3B2F4-A1A3-490D-ABBD-C5380B844BB4}"/>
              </a:ext>
            </a:extLst>
          </p:cNvPr>
          <p:cNvSpPr>
            <a:spLocks noGrp="1"/>
          </p:cNvSpPr>
          <p:nvPr>
            <p:ph idx="1"/>
          </p:nvPr>
        </p:nvSpPr>
        <p:spPr/>
        <p:txBody>
          <a:bodyPr>
            <a:normAutofit fontScale="70000" lnSpcReduction="20000"/>
          </a:bodyPr>
          <a:lstStyle/>
          <a:p>
            <a:r>
              <a:rPr lang="en-US" dirty="0"/>
              <a:t>Clinicians should consult with an expert to interpret the results of resistance assays because such results are often complex. (A3)</a:t>
            </a:r>
          </a:p>
          <a:p>
            <a:pPr lvl="1"/>
            <a:r>
              <a:rPr lang="en-US" dirty="0"/>
              <a:t>The NYSDOH AIDS Institute’s Clinical Education Initiative line is available for phone consultation: 866-637-2342.</a:t>
            </a:r>
          </a:p>
          <a:p>
            <a:r>
              <a:rPr lang="en-US" dirty="0"/>
              <a:t>When determining the optimal regimen for achieving viral suppression, clinicians should perform </a:t>
            </a:r>
            <a:r>
              <a:rPr lang="en-US" dirty="0">
                <a:hlinkClick r:id="rId2"/>
              </a:rPr>
              <a:t>genotypic resistance testing</a:t>
            </a:r>
            <a:r>
              <a:rPr lang="en-US" dirty="0"/>
              <a:t> that includes the protease (A2), reverse transcriptase (A2), and integrase genes (B2) at baseline, whether ART is being initiated or not.</a:t>
            </a:r>
          </a:p>
          <a:p>
            <a:pPr lvl="1"/>
            <a:r>
              <a:rPr lang="en-US" dirty="0"/>
              <a:t>In patients experiencing treatment failure* or incomplete viral suppression; such testing should be performed while patients are still on therapy, but no later than 4 weeks after stopping ART, given the rapid return of wild-type virus. (A2)</a:t>
            </a:r>
          </a:p>
          <a:p>
            <a:pPr lvl="1"/>
            <a:r>
              <a:rPr lang="en-US" dirty="0"/>
              <a:t>Perform </a:t>
            </a:r>
            <a:r>
              <a:rPr lang="en-US" dirty="0">
                <a:hlinkClick r:id="rId3"/>
              </a:rPr>
              <a:t>co-receptor tropism testing</a:t>
            </a:r>
            <a:r>
              <a:rPr lang="en-US" dirty="0"/>
              <a:t> prior to initiation of a CCR5 antagonist. (A1)</a:t>
            </a:r>
          </a:p>
          <a:p>
            <a:pPr lvl="1"/>
            <a:r>
              <a:rPr lang="en-US" dirty="0"/>
              <a:t>If fusion inhibitor resistance is suspected, that test should be obtained as a supplement to the other genotypic resistance tests. (A2)</a:t>
            </a:r>
          </a:p>
          <a:p>
            <a:pPr lvl="1"/>
            <a:endParaRPr lang="en-US" dirty="0"/>
          </a:p>
          <a:p>
            <a:pPr marL="0" indent="0">
              <a:buNone/>
            </a:pPr>
            <a:r>
              <a:rPr lang="en-US" dirty="0"/>
              <a:t>*Virologic failure is defined as &gt;200 copies/</a:t>
            </a:r>
            <a:r>
              <a:rPr lang="en-US" dirty="0" err="1"/>
              <a:t>mL.</a:t>
            </a:r>
            <a:r>
              <a:rPr lang="en-US" dirty="0"/>
              <a:t> See the NYSDOH AI guideline </a:t>
            </a:r>
            <a:r>
              <a:rPr lang="en-US" u="sng" dirty="0">
                <a:hlinkClick r:id="rId4"/>
              </a:rPr>
              <a:t>Virologic and Immunologic Monitoring in HIV Care</a:t>
            </a:r>
            <a:r>
              <a:rPr lang="en-US" i="1" dirty="0"/>
              <a:t>.</a:t>
            </a:r>
            <a:endParaRPr lang="en-US" dirty="0"/>
          </a:p>
        </p:txBody>
      </p:sp>
      <p:sp>
        <p:nvSpPr>
          <p:cNvPr id="4" name="Footer Placeholder 3">
            <a:extLst>
              <a:ext uri="{FF2B5EF4-FFF2-40B4-BE49-F238E27FC236}">
                <a16:creationId xmlns:a16="http://schemas.microsoft.com/office/drawing/2014/main" id="{713C3BBF-F45E-4878-808B-3E17B77F88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A31A922-5DD8-4234-9CBB-37A35BF1809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2019A42-DBD7-43B1-976D-80753322A16E}"/>
              </a:ext>
            </a:extLst>
          </p:cNvPr>
          <p:cNvSpPr>
            <a:spLocks noGrp="1"/>
          </p:cNvSpPr>
          <p:nvPr>
            <p:ph type="dt" sz="half" idx="2"/>
          </p:nvPr>
        </p:nvSpPr>
        <p:spPr/>
        <p:txBody>
          <a:bodyPr/>
          <a:lstStyle/>
          <a:p>
            <a:r>
              <a:rPr lang="en-US"/>
              <a:t>JUNE 2022</a:t>
            </a:r>
            <a:endParaRPr lang="en-US" dirty="0"/>
          </a:p>
        </p:txBody>
      </p:sp>
    </p:spTree>
    <p:extLst>
      <p:ext uri="{BB962C8B-B14F-4D97-AF65-F5344CB8AC3E}">
        <p14:creationId xmlns:p14="http://schemas.microsoft.com/office/powerpoint/2010/main" val="934768249"/>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1576</Words>
  <Application>Microsoft Office PowerPoint</Application>
  <PresentationFormat>Widescreen</PresentationFormat>
  <Paragraphs>148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Content</vt:lpstr>
      <vt:lpstr>PowerPoint Presentation</vt:lpstr>
      <vt:lpstr>Purpose of This Guideline</vt:lpstr>
      <vt:lpstr>Recommendations: Viral Load and CD4 Count Monitoring Intervals</vt:lpstr>
      <vt:lpstr>Recommended Viral Load and CD4 Count Monitoring in Nonpregnant Patients With HIV</vt:lpstr>
      <vt:lpstr>Recommended Viral Load and CD4 Count Monitoring  in Nonpregnant Patients With HIV, continued</vt:lpstr>
      <vt:lpstr>Recommended Viral Load and CD4 Count Monitoring  in Nonpregnant Patients With HIV, continued</vt:lpstr>
      <vt:lpstr>FDA-Approved Quantitative HIV-1 RNA Assays  for Viral Load Monitoring</vt:lpstr>
      <vt:lpstr>Key Points: Virologic and Immunologic Monitoring in HIV Care</vt:lpstr>
      <vt:lpstr>Recommendations: Determining HIV Drug Resistance</vt:lpstr>
      <vt:lpstr>Key Point: HIV Resistance Assays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2022-11-10T16:11:28Z</dcterms:modified>
</cp:coreProperties>
</file>