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84"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57" r:id="rId29"/>
    <p:sldId id="258"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11/10/2022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AUGUST 2022</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3"/>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MONTH YEAR</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49" r:id="rId1"/>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hivguidelines.org/hiv-testing-acute-infection/hiv-testing/#tab_6"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nnlm.gov/guides/intro-health-literacy"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ahrq.gov/professionals/quality-patient-safety/quality-resources/tools/literacy/index.html#rapid" TargetMode="External"/><Relationship Id="rId2" Type="http://schemas.openxmlformats.org/officeDocument/2006/relationships/hyperlink" Target="https://www.ahrq.gov/professionals/quality-patient-safety/quality-resources/tools/literacy/index.html#short" TargetMode="External"/><Relationship Id="rId1" Type="http://schemas.openxmlformats.org/officeDocument/2006/relationships/slideLayout" Target="../slideLayouts/slideLayout1.xml"/><Relationship Id="rId5" Type="http://schemas.openxmlformats.org/officeDocument/2006/relationships/hyperlink" Target="http://healthliteracy.bu.edu/" TargetMode="External"/><Relationship Id="rId4" Type="http://schemas.openxmlformats.org/officeDocument/2006/relationships/hyperlink" Target="https://www.ahrq.gov/professionals/quality-patient-safety/quality-resources/tools/literacy/index.html#adul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www.cdc.gov/std/treatment-guidelines/screening-recommendations.htm"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www.hivguidelines.org/antiretroviral-therapy/cd4-and-viral-load-monitoring/"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health.ny.gov/diseases/aids/ending_the_epidemic/"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When to Initiate ART,</a:t>
            </a:r>
            <a:br>
              <a:rPr lang="en-US" sz="5400" dirty="0">
                <a:effectLst>
                  <a:outerShdw blurRad="38100" dist="38100" dir="2700000" algn="tl">
                    <a:srgbClr val="000000">
                      <a:alpha val="43137"/>
                    </a:srgbClr>
                  </a:outerShdw>
                </a:effectLst>
              </a:rPr>
            </a:br>
            <a:r>
              <a:rPr lang="en-US" sz="5400" dirty="0">
                <a:effectLst>
                  <a:outerShdw blurRad="38100" dist="38100" dir="2700000" algn="tl">
                    <a:srgbClr val="000000">
                      <a:alpha val="43137"/>
                    </a:srgbClr>
                  </a:outerShdw>
                </a:effectLst>
              </a:rPr>
              <a:t>With Protocol for Rapid Initiation</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AUGUST 2022</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608A3-D0BF-4FE4-B65E-B2367FB65545}"/>
              </a:ext>
            </a:extLst>
          </p:cNvPr>
          <p:cNvSpPr>
            <a:spLocks noGrp="1"/>
          </p:cNvSpPr>
          <p:nvPr>
            <p:ph type="title"/>
          </p:nvPr>
        </p:nvSpPr>
        <p:spPr/>
        <p:txBody>
          <a:bodyPr/>
          <a:lstStyle/>
          <a:p>
            <a:r>
              <a:rPr lang="en-US" dirty="0"/>
              <a:t>Selected Good Practice Reminders:</a:t>
            </a:r>
            <a:br>
              <a:rPr lang="en-US" dirty="0"/>
            </a:br>
            <a:r>
              <a:rPr lang="en-US" dirty="0"/>
              <a:t>Protocol for Rapid ART Initiation</a:t>
            </a:r>
          </a:p>
        </p:txBody>
      </p:sp>
      <p:sp>
        <p:nvSpPr>
          <p:cNvPr id="3" name="Content Placeholder 2">
            <a:extLst>
              <a:ext uri="{FF2B5EF4-FFF2-40B4-BE49-F238E27FC236}">
                <a16:creationId xmlns:a16="http://schemas.microsoft.com/office/drawing/2014/main" id="{0524F4DC-6D6F-4B07-B9DB-D63ADA9750C9}"/>
              </a:ext>
            </a:extLst>
          </p:cNvPr>
          <p:cNvSpPr>
            <a:spLocks noGrp="1"/>
          </p:cNvSpPr>
          <p:nvPr>
            <p:ph idx="1"/>
          </p:nvPr>
        </p:nvSpPr>
        <p:spPr/>
        <p:txBody>
          <a:bodyPr>
            <a:normAutofit fontScale="77500" lnSpcReduction="20000"/>
          </a:bodyPr>
          <a:lstStyle/>
          <a:p>
            <a:r>
              <a:rPr lang="en-US" dirty="0"/>
              <a:t>For patients with a reactive HIV antibody screening test that is pending confirmation, make sure the patient understands the benefits of rapid ART initiation and the following:</a:t>
            </a:r>
          </a:p>
          <a:p>
            <a:pPr marL="457200" lvl="1" indent="0">
              <a:buNone/>
            </a:pPr>
            <a:r>
              <a:rPr lang="en-US" dirty="0"/>
              <a:t>1. Reactive screening test results are not formally diagnostic, because false-positive results are still possible;</a:t>
            </a:r>
          </a:p>
          <a:p>
            <a:pPr marL="457200" lvl="1" indent="0">
              <a:buNone/>
            </a:pPr>
            <a:r>
              <a:rPr lang="en-US" dirty="0"/>
              <a:t>2. A confirmatory (diagnostic) HIV test will be performed;</a:t>
            </a:r>
          </a:p>
          <a:p>
            <a:pPr marL="457200" lvl="1" indent="0">
              <a:buNone/>
            </a:pPr>
            <a:r>
              <a:rPr lang="en-US" dirty="0"/>
              <a:t>3. ART will be discontinued if the confirmatory test result is negative and continued if it is positive;</a:t>
            </a:r>
          </a:p>
          <a:p>
            <a:pPr marL="457200" lvl="1" indent="0">
              <a:buNone/>
            </a:pPr>
            <a:r>
              <a:rPr lang="en-US" dirty="0"/>
              <a:t>4. The benefit of starting ART early, after a presumptive positive screening test, outweighs the negligible risk of taking ART for a few days and then stopping it if confirmed HIV negative.</a:t>
            </a:r>
          </a:p>
          <a:p>
            <a:r>
              <a:rPr lang="en-US" dirty="0"/>
              <a:t>Provide the result of the confirmatory HIV test as soon as it is available; discontinue ART if the result is negative and reinforce adherence and next steps if it is positive.</a:t>
            </a:r>
          </a:p>
          <a:p>
            <a:r>
              <a:rPr lang="en-US" dirty="0"/>
              <a:t>If a patient declines rapid ART initiation, discuss options for deferred initiation of ART, link the patient with HIV primary care, and outline next steps.</a:t>
            </a:r>
          </a:p>
        </p:txBody>
      </p:sp>
      <p:sp>
        <p:nvSpPr>
          <p:cNvPr id="4" name="Footer Placeholder 3">
            <a:extLst>
              <a:ext uri="{FF2B5EF4-FFF2-40B4-BE49-F238E27FC236}">
                <a16:creationId xmlns:a16="http://schemas.microsoft.com/office/drawing/2014/main" id="{76E807BB-528F-4B98-A67B-DE3D560FBD4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4EDD949-3470-4711-AE39-680BFE99C4F6}"/>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45CCE76-7A20-4B97-8DA3-73DBC0ACEF8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805279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EC1A8-9185-4ED7-A800-3C89B04FEB96}"/>
              </a:ext>
            </a:extLst>
          </p:cNvPr>
          <p:cNvSpPr>
            <a:spLocks noGrp="1"/>
          </p:cNvSpPr>
          <p:nvPr>
            <p:ph type="title"/>
          </p:nvPr>
        </p:nvSpPr>
        <p:spPr/>
        <p:txBody>
          <a:bodyPr/>
          <a:lstStyle/>
          <a:p>
            <a:r>
              <a:rPr lang="en-US" dirty="0"/>
              <a:t>Protocol for Rapid ART Initiation</a:t>
            </a:r>
          </a:p>
        </p:txBody>
      </p:sp>
      <p:sp>
        <p:nvSpPr>
          <p:cNvPr id="4" name="Footer Placeholder 3">
            <a:extLst>
              <a:ext uri="{FF2B5EF4-FFF2-40B4-BE49-F238E27FC236}">
                <a16:creationId xmlns:a16="http://schemas.microsoft.com/office/drawing/2014/main" id="{3F698AF7-A758-43A6-AE39-301C7865A8B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A0EBAF9-766E-44B6-9BA4-7F193AF0EEB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49DE824-B104-41B9-A27D-C8688E005A1D}"/>
              </a:ext>
            </a:extLst>
          </p:cNvPr>
          <p:cNvSpPr>
            <a:spLocks noGrp="1"/>
          </p:cNvSpPr>
          <p:nvPr>
            <p:ph type="dt" sz="half" idx="2"/>
          </p:nvPr>
        </p:nvSpPr>
        <p:spPr/>
        <p:txBody>
          <a:bodyPr/>
          <a:lstStyle/>
          <a:p>
            <a:r>
              <a:rPr lang="en-US"/>
              <a:t>AUGUST 2022</a:t>
            </a:r>
            <a:endParaRPr lang="en-US" dirty="0"/>
          </a:p>
        </p:txBody>
      </p:sp>
      <p:pic>
        <p:nvPicPr>
          <p:cNvPr id="9" name="Picture 8">
            <a:extLst>
              <a:ext uri="{FF2B5EF4-FFF2-40B4-BE49-F238E27FC236}">
                <a16:creationId xmlns:a16="http://schemas.microsoft.com/office/drawing/2014/main" id="{83EE5B47-71F1-47B0-BF61-040EA2BCA000}"/>
              </a:ext>
            </a:extLst>
          </p:cNvPr>
          <p:cNvPicPr>
            <a:picLocks noChangeAspect="1"/>
          </p:cNvPicPr>
          <p:nvPr/>
        </p:nvPicPr>
        <p:blipFill>
          <a:blip r:embed="rId2"/>
          <a:stretch>
            <a:fillRect/>
          </a:stretch>
        </p:blipFill>
        <p:spPr>
          <a:xfrm>
            <a:off x="838200" y="1690688"/>
            <a:ext cx="10487025" cy="4429125"/>
          </a:xfrm>
          <a:prstGeom prst="rect">
            <a:avLst/>
          </a:prstGeom>
        </p:spPr>
      </p:pic>
    </p:spTree>
    <p:extLst>
      <p:ext uri="{BB962C8B-B14F-4D97-AF65-F5344CB8AC3E}">
        <p14:creationId xmlns:p14="http://schemas.microsoft.com/office/powerpoint/2010/main" val="2417877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B61AB-40DD-444B-8B79-72639D9C54CD}"/>
              </a:ext>
            </a:extLst>
          </p:cNvPr>
          <p:cNvSpPr>
            <a:spLocks noGrp="1"/>
          </p:cNvSpPr>
          <p:nvPr>
            <p:ph type="title"/>
          </p:nvPr>
        </p:nvSpPr>
        <p:spPr/>
        <p:txBody>
          <a:bodyPr/>
          <a:lstStyle/>
          <a:p>
            <a:r>
              <a:rPr lang="en-US" dirty="0"/>
              <a:t>Key Point:</a:t>
            </a:r>
            <a:br>
              <a:rPr lang="en-US" dirty="0"/>
            </a:br>
            <a:r>
              <a:rPr lang="en-US" dirty="0"/>
              <a:t>Reactive HIV Screening Test Result</a:t>
            </a:r>
          </a:p>
        </p:txBody>
      </p:sp>
      <p:sp>
        <p:nvSpPr>
          <p:cNvPr id="3" name="Content Placeholder 2">
            <a:extLst>
              <a:ext uri="{FF2B5EF4-FFF2-40B4-BE49-F238E27FC236}">
                <a16:creationId xmlns:a16="http://schemas.microsoft.com/office/drawing/2014/main" id="{7687422E-0071-4815-A136-1DF83F72C5E3}"/>
              </a:ext>
            </a:extLst>
          </p:cNvPr>
          <p:cNvSpPr>
            <a:spLocks noGrp="1"/>
          </p:cNvSpPr>
          <p:nvPr>
            <p:ph idx="1"/>
          </p:nvPr>
        </p:nvSpPr>
        <p:spPr/>
        <p:txBody>
          <a:bodyPr/>
          <a:lstStyle/>
          <a:p>
            <a:r>
              <a:rPr lang="en-US" dirty="0"/>
              <a:t>Patients with a new reactive HIV test result can be retested using a second point-of-care test from a different manufacturer than that of the first test, if available, to further minimize the possibility of a false-positive result.</a:t>
            </a:r>
          </a:p>
          <a:p>
            <a:pPr lvl="1"/>
            <a:r>
              <a:rPr lang="en-US" dirty="0"/>
              <a:t>See the NYSDOH AI guideline </a:t>
            </a:r>
            <a:r>
              <a:rPr lang="en-US" dirty="0">
                <a:hlinkClick r:id="rId2"/>
              </a:rPr>
              <a:t>HIV Testing &gt;  Appendix: HIV Immunoassays Available in New York State</a:t>
            </a:r>
            <a:r>
              <a:rPr lang="en-US" dirty="0"/>
              <a:t> for a list of available point-of-care HIV tests.</a:t>
            </a:r>
          </a:p>
        </p:txBody>
      </p:sp>
      <p:sp>
        <p:nvSpPr>
          <p:cNvPr id="4" name="Footer Placeholder 3">
            <a:extLst>
              <a:ext uri="{FF2B5EF4-FFF2-40B4-BE49-F238E27FC236}">
                <a16:creationId xmlns:a16="http://schemas.microsoft.com/office/drawing/2014/main" id="{458B5850-BD96-4177-8BD9-60DF48472A3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0BD8049-40D9-498F-A463-AE2831F56D9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0985D71F-5D94-492A-B415-0A4C6F698CF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431550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2E034-5403-4132-B551-79CD21772CA7}"/>
              </a:ext>
            </a:extLst>
          </p:cNvPr>
          <p:cNvSpPr>
            <a:spLocks noGrp="1"/>
          </p:cNvSpPr>
          <p:nvPr>
            <p:ph type="title"/>
          </p:nvPr>
        </p:nvSpPr>
        <p:spPr/>
        <p:txBody>
          <a:bodyPr/>
          <a:lstStyle/>
          <a:p>
            <a:r>
              <a:rPr lang="en-US" dirty="0"/>
              <a:t>Key Point:</a:t>
            </a:r>
            <a:br>
              <a:rPr lang="en-US" dirty="0"/>
            </a:br>
            <a:r>
              <a:rPr lang="en-US" dirty="0"/>
              <a:t>Health Literacy</a:t>
            </a:r>
          </a:p>
        </p:txBody>
      </p:sp>
      <p:sp>
        <p:nvSpPr>
          <p:cNvPr id="3" name="Content Placeholder 2">
            <a:extLst>
              <a:ext uri="{FF2B5EF4-FFF2-40B4-BE49-F238E27FC236}">
                <a16:creationId xmlns:a16="http://schemas.microsoft.com/office/drawing/2014/main" id="{75F51F47-54E2-4FD5-B624-90182687CD1D}"/>
              </a:ext>
            </a:extLst>
          </p:cNvPr>
          <p:cNvSpPr>
            <a:spLocks noGrp="1"/>
          </p:cNvSpPr>
          <p:nvPr>
            <p:ph idx="1"/>
          </p:nvPr>
        </p:nvSpPr>
        <p:spPr/>
        <p:txBody>
          <a:bodyPr/>
          <a:lstStyle/>
          <a:p>
            <a:r>
              <a:rPr lang="en-US" dirty="0"/>
              <a:t>According to the </a:t>
            </a:r>
            <a:r>
              <a:rPr lang="en-US" dirty="0">
                <a:hlinkClick r:id="rId2"/>
              </a:rPr>
              <a:t>National Network of Libraries of Medicine</a:t>
            </a:r>
            <a:r>
              <a:rPr lang="en-US" dirty="0"/>
              <a:t>, health literacy requires:</a:t>
            </a:r>
          </a:p>
          <a:p>
            <a:pPr lvl="1"/>
            <a:r>
              <a:rPr lang="en-US" dirty="0"/>
              <a:t>The ability to understand instructions on prescription drug bottles, appointment slips, medical education brochures, and doctor’s directions and consent forms.</a:t>
            </a:r>
          </a:p>
          <a:p>
            <a:pPr lvl="1"/>
            <a:r>
              <a:rPr lang="en-US" dirty="0"/>
              <a:t>The ability to negotiate complex healthcare systems.</a:t>
            </a:r>
          </a:p>
          <a:p>
            <a:pPr lvl="1"/>
            <a:r>
              <a:rPr lang="en-US" dirty="0"/>
              <a:t>Reading, listening, analytical, and decision-making skills, and the ability to apply these skills to health situations.</a:t>
            </a:r>
          </a:p>
        </p:txBody>
      </p:sp>
      <p:sp>
        <p:nvSpPr>
          <p:cNvPr id="4" name="Footer Placeholder 3">
            <a:extLst>
              <a:ext uri="{FF2B5EF4-FFF2-40B4-BE49-F238E27FC236}">
                <a16:creationId xmlns:a16="http://schemas.microsoft.com/office/drawing/2014/main" id="{771F8192-3253-44B0-B61B-90FDF650081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2B3F3EB-6645-4AE4-8C13-9DDF6E65DEF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07B7EBD-6650-44F6-A5F2-40F3BFF96E18}"/>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40178447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71CC6-90F7-47D5-B514-20136421CBC9}"/>
              </a:ext>
            </a:extLst>
          </p:cNvPr>
          <p:cNvSpPr>
            <a:spLocks noGrp="1"/>
          </p:cNvSpPr>
          <p:nvPr>
            <p:ph type="title"/>
          </p:nvPr>
        </p:nvSpPr>
        <p:spPr/>
        <p:txBody>
          <a:bodyPr/>
          <a:lstStyle/>
          <a:p>
            <a:r>
              <a:rPr lang="en-US" dirty="0"/>
              <a:t>Resources:</a:t>
            </a:r>
            <a:br>
              <a:rPr lang="en-US" dirty="0"/>
            </a:br>
            <a:r>
              <a:rPr lang="en-US" dirty="0"/>
              <a:t>Health Literacy</a:t>
            </a:r>
          </a:p>
        </p:txBody>
      </p:sp>
      <p:sp>
        <p:nvSpPr>
          <p:cNvPr id="3" name="Content Placeholder 2">
            <a:extLst>
              <a:ext uri="{FF2B5EF4-FFF2-40B4-BE49-F238E27FC236}">
                <a16:creationId xmlns:a16="http://schemas.microsoft.com/office/drawing/2014/main" id="{D97D8D23-D2BB-4E90-AE96-CF4EFDBAAB0F}"/>
              </a:ext>
            </a:extLst>
          </p:cNvPr>
          <p:cNvSpPr>
            <a:spLocks noGrp="1"/>
          </p:cNvSpPr>
          <p:nvPr>
            <p:ph idx="1"/>
          </p:nvPr>
        </p:nvSpPr>
        <p:spPr/>
        <p:txBody>
          <a:bodyPr/>
          <a:lstStyle/>
          <a:p>
            <a:r>
              <a:rPr lang="en-US" u="sng" dirty="0">
                <a:hlinkClick r:id="rId2"/>
              </a:rPr>
              <a:t>AHRQ Short Assessment of Health Literacy–Spanish and English</a:t>
            </a:r>
            <a:endParaRPr lang="en-US" dirty="0"/>
          </a:p>
          <a:p>
            <a:r>
              <a:rPr lang="en-US" u="sng" dirty="0">
                <a:hlinkClick r:id="rId3"/>
              </a:rPr>
              <a:t>AHRQ Rapid Estimate of Adult Literacy in Medicine–Short Form</a:t>
            </a:r>
            <a:endParaRPr lang="en-US" dirty="0"/>
          </a:p>
          <a:p>
            <a:r>
              <a:rPr lang="en-US" u="sng" dirty="0">
                <a:hlinkClick r:id="rId4"/>
              </a:rPr>
              <a:t>AHRQ Short Assessment of Health Literacy for Spanish Adults</a:t>
            </a:r>
            <a:endParaRPr lang="en-US" dirty="0"/>
          </a:p>
          <a:p>
            <a:r>
              <a:rPr lang="en-US" u="sng" dirty="0">
                <a:hlinkClick r:id="rId5"/>
              </a:rPr>
              <a:t>Health Literacy Tool Shed (funded by the U.S. National Libraries of Medicine)</a:t>
            </a:r>
            <a:endParaRPr lang="en-US" dirty="0"/>
          </a:p>
        </p:txBody>
      </p:sp>
      <p:sp>
        <p:nvSpPr>
          <p:cNvPr id="4" name="Footer Placeholder 3">
            <a:extLst>
              <a:ext uri="{FF2B5EF4-FFF2-40B4-BE49-F238E27FC236}">
                <a16:creationId xmlns:a16="http://schemas.microsoft.com/office/drawing/2014/main" id="{1776FBE8-E9A3-4F51-8765-A80A7231488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C927ED5-1426-4129-A96F-D53C8CE7340F}"/>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207FCBE7-32FF-4F96-B3AF-13E3B5C07414}"/>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301050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8A917-2871-4E23-967D-9267CC536EF6}"/>
              </a:ext>
            </a:extLst>
          </p:cNvPr>
          <p:cNvSpPr>
            <a:spLocks noGrp="1"/>
          </p:cNvSpPr>
          <p:nvPr>
            <p:ph type="title"/>
          </p:nvPr>
        </p:nvSpPr>
        <p:spPr/>
        <p:txBody>
          <a:bodyPr/>
          <a:lstStyle/>
          <a:p>
            <a:r>
              <a:rPr lang="en-US" dirty="0"/>
              <a:t>Medical History Checklist</a:t>
            </a:r>
          </a:p>
        </p:txBody>
      </p:sp>
      <p:sp>
        <p:nvSpPr>
          <p:cNvPr id="3" name="Content Placeholder 2">
            <a:extLst>
              <a:ext uri="{FF2B5EF4-FFF2-40B4-BE49-F238E27FC236}">
                <a16:creationId xmlns:a16="http://schemas.microsoft.com/office/drawing/2014/main" id="{283DF906-90C4-441B-A82A-DFE2E857CE03}"/>
              </a:ext>
            </a:extLst>
          </p:cNvPr>
          <p:cNvSpPr>
            <a:spLocks noGrp="1"/>
          </p:cNvSpPr>
          <p:nvPr>
            <p:ph idx="1"/>
          </p:nvPr>
        </p:nvSpPr>
        <p:spPr/>
        <p:txBody>
          <a:bodyPr>
            <a:normAutofit fontScale="70000" lnSpcReduction="20000"/>
          </a:bodyPr>
          <a:lstStyle/>
          <a:p>
            <a:pPr marL="0" indent="0">
              <a:buNone/>
            </a:pPr>
            <a:r>
              <a:rPr lang="en-US" b="1" dirty="0"/>
              <a:t>When taking a medical history before rapid ART initiation, ask about:</a:t>
            </a:r>
          </a:p>
          <a:p>
            <a:r>
              <a:rPr lang="en-US" dirty="0"/>
              <a:t>Date and result of last HIV test</a:t>
            </a:r>
          </a:p>
          <a:p>
            <a:r>
              <a:rPr lang="en-US" dirty="0"/>
              <a:t>Serostatus of sex partners and their ART regimens if known</a:t>
            </a:r>
          </a:p>
          <a:p>
            <a:r>
              <a:rPr lang="en-US" dirty="0"/>
              <a:t>Previous use of antiretroviral medications, including as </a:t>
            </a:r>
            <a:r>
              <a:rPr lang="en-US" dirty="0" err="1"/>
              <a:t>PrEP</a:t>
            </a:r>
            <a:r>
              <a:rPr lang="en-US" dirty="0"/>
              <a:t> or PEP, with dates of use</a:t>
            </a:r>
          </a:p>
          <a:p>
            <a:r>
              <a:rPr lang="en-US" dirty="0"/>
              <a:t>Comorbidities, including a history of renal or liver disease, particularly hepatitis B infection</a:t>
            </a:r>
          </a:p>
          <a:p>
            <a:r>
              <a:rPr lang="en-US" dirty="0"/>
              <a:t>Prescribed and over-the-counter medications</a:t>
            </a:r>
          </a:p>
          <a:p>
            <a:r>
              <a:rPr lang="en-US" dirty="0"/>
              <a:t>Drug allergies</a:t>
            </a:r>
          </a:p>
          <a:p>
            <a:r>
              <a:rPr lang="en-US" dirty="0"/>
              <a:t>Substance use</a:t>
            </a:r>
          </a:p>
          <a:p>
            <a:r>
              <a:rPr lang="en-US" dirty="0"/>
              <a:t>Symptoms, to assess for active cryptococcal and TB meningitis</a:t>
            </a:r>
          </a:p>
          <a:p>
            <a:r>
              <a:rPr lang="en-US" dirty="0"/>
              <a:t>Psychiatric history, particularly depressive or psychotic symptoms or any history of suicidality</a:t>
            </a:r>
          </a:p>
          <a:p>
            <a:r>
              <a:rPr lang="en-US" dirty="0"/>
              <a:t>Possible pregnancy and childbearing plans in individuals of childbearing potential</a:t>
            </a:r>
          </a:p>
        </p:txBody>
      </p:sp>
      <p:sp>
        <p:nvSpPr>
          <p:cNvPr id="4" name="Footer Placeholder 3">
            <a:extLst>
              <a:ext uri="{FF2B5EF4-FFF2-40B4-BE49-F238E27FC236}">
                <a16:creationId xmlns:a16="http://schemas.microsoft.com/office/drawing/2014/main" id="{9F4E1646-7E82-48DD-B771-0C3FEBA7182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F745F8C-1A9B-471D-A6C0-C99A855FDAE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F1D9FE5-69C0-4BC4-972C-692FBBE636C1}"/>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735595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3D080-1007-42CB-9B66-5DFAD47AC62C}"/>
              </a:ext>
            </a:extLst>
          </p:cNvPr>
          <p:cNvSpPr>
            <a:spLocks noGrp="1"/>
          </p:cNvSpPr>
          <p:nvPr>
            <p:ph type="title"/>
          </p:nvPr>
        </p:nvSpPr>
        <p:spPr/>
        <p:txBody>
          <a:bodyPr/>
          <a:lstStyle/>
          <a:p>
            <a:r>
              <a:rPr lang="en-US" dirty="0"/>
              <a:t>Baseline Laboratory Testing Checklist</a:t>
            </a:r>
          </a:p>
        </p:txBody>
      </p:sp>
      <p:sp>
        <p:nvSpPr>
          <p:cNvPr id="3" name="Content Placeholder 2">
            <a:extLst>
              <a:ext uri="{FF2B5EF4-FFF2-40B4-BE49-F238E27FC236}">
                <a16:creationId xmlns:a16="http://schemas.microsoft.com/office/drawing/2014/main" id="{9318D704-7BB2-4A6F-B2C5-0365A18C625B}"/>
              </a:ext>
            </a:extLst>
          </p:cNvPr>
          <p:cNvSpPr>
            <a:spLocks noGrp="1"/>
          </p:cNvSpPr>
          <p:nvPr>
            <p:ph idx="1"/>
          </p:nvPr>
        </p:nvSpPr>
        <p:spPr/>
        <p:txBody>
          <a:bodyPr>
            <a:normAutofit fontScale="92500" lnSpcReduction="10000"/>
          </a:bodyPr>
          <a:lstStyle/>
          <a:p>
            <a:r>
              <a:rPr lang="en-US" dirty="0"/>
              <a:t>HIV-1/2 antigen/antibody assay</a:t>
            </a:r>
          </a:p>
          <a:p>
            <a:r>
              <a:rPr lang="en-US" dirty="0"/>
              <a:t>HIV quantitative viral load</a:t>
            </a:r>
          </a:p>
          <a:p>
            <a:r>
              <a:rPr lang="en-US" dirty="0"/>
              <a:t>Baseline HIV genotypic resistance profile</a:t>
            </a:r>
          </a:p>
          <a:p>
            <a:r>
              <a:rPr lang="en-US" dirty="0"/>
              <a:t>Baseline CD4 cell count</a:t>
            </a:r>
          </a:p>
          <a:p>
            <a:r>
              <a:rPr lang="en-US" dirty="0"/>
              <a:t>Testing for hepatitis A, B, and C viruses</a:t>
            </a:r>
          </a:p>
          <a:p>
            <a:r>
              <a:rPr lang="en-US" dirty="0"/>
              <a:t>Comprehensive metabolic panel (creatinine clearance, hepatic profile)</a:t>
            </a:r>
          </a:p>
          <a:p>
            <a:r>
              <a:rPr lang="en-US" dirty="0"/>
              <a:t>See </a:t>
            </a:r>
            <a:r>
              <a:rPr lang="en-US" dirty="0">
                <a:hlinkClick r:id="rId2"/>
              </a:rPr>
              <a:t>CDC &gt; Sexually Transmitted Infections Treatment Guidelines, 2021 &gt; Screening</a:t>
            </a:r>
            <a:endParaRPr lang="en-US" dirty="0"/>
          </a:p>
          <a:p>
            <a:r>
              <a:rPr lang="en-US" dirty="0"/>
              <a:t>Urinalysis</a:t>
            </a:r>
          </a:p>
          <a:p>
            <a:r>
              <a:rPr lang="en-US" dirty="0"/>
              <a:t>Pregnancy test for individuals of childbearing potential</a:t>
            </a:r>
          </a:p>
        </p:txBody>
      </p:sp>
      <p:sp>
        <p:nvSpPr>
          <p:cNvPr id="4" name="Footer Placeholder 3">
            <a:extLst>
              <a:ext uri="{FF2B5EF4-FFF2-40B4-BE49-F238E27FC236}">
                <a16:creationId xmlns:a16="http://schemas.microsoft.com/office/drawing/2014/main" id="{A6BC6A8F-B441-423B-9086-203B9DB2B082}"/>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565190D-D90D-4C9D-84B6-1419CA1F11BE}"/>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D0A7AE0-185E-47F7-B888-08116E4C7B52}"/>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431743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F25A4-444D-45B5-9457-5786F99B1368}"/>
              </a:ext>
            </a:extLst>
          </p:cNvPr>
          <p:cNvSpPr>
            <a:spLocks noGrp="1"/>
          </p:cNvSpPr>
          <p:nvPr>
            <p:ph type="title"/>
          </p:nvPr>
        </p:nvSpPr>
        <p:spPr/>
        <p:txBody>
          <a:bodyPr>
            <a:normAutofit/>
          </a:bodyPr>
          <a:lstStyle/>
          <a:p>
            <a:r>
              <a:rPr lang="en-US" dirty="0"/>
              <a:t>Recommendations: General Principles in </a:t>
            </a:r>
            <a:br>
              <a:rPr lang="en-US" dirty="0"/>
            </a:br>
            <a:r>
              <a:rPr lang="en-US" dirty="0"/>
              <a:t>Choosing a Regimen for Rapid ART Initiation</a:t>
            </a:r>
          </a:p>
        </p:txBody>
      </p:sp>
      <p:sp>
        <p:nvSpPr>
          <p:cNvPr id="3" name="Content Placeholder 2">
            <a:extLst>
              <a:ext uri="{FF2B5EF4-FFF2-40B4-BE49-F238E27FC236}">
                <a16:creationId xmlns:a16="http://schemas.microsoft.com/office/drawing/2014/main" id="{82ACFBA5-FD90-40B7-86CC-1EF232B737BE}"/>
              </a:ext>
            </a:extLst>
          </p:cNvPr>
          <p:cNvSpPr>
            <a:spLocks noGrp="1"/>
          </p:cNvSpPr>
          <p:nvPr>
            <p:ph idx="1"/>
          </p:nvPr>
        </p:nvSpPr>
        <p:spPr/>
        <p:txBody>
          <a:bodyPr>
            <a:normAutofit fontScale="92500" lnSpcReduction="10000"/>
          </a:bodyPr>
          <a:lstStyle/>
          <a:p>
            <a:r>
              <a:rPr lang="en-US" dirty="0"/>
              <a:t>Clinicians should involve their patients when deciding which ART regimen is most likely to result in adherence. (A3)</a:t>
            </a:r>
          </a:p>
          <a:p>
            <a:r>
              <a:rPr lang="en-US" dirty="0"/>
              <a:t>Before initiating ART, clinicians should:</a:t>
            </a:r>
          </a:p>
          <a:p>
            <a:pPr lvl="1"/>
            <a:r>
              <a:rPr lang="en-US" dirty="0"/>
              <a:t>Assess the patient’s prior use of antiretroviral medications, including </a:t>
            </a:r>
            <a:r>
              <a:rPr lang="en-US" dirty="0" err="1"/>
              <a:t>PrEP</a:t>
            </a:r>
            <a:r>
              <a:rPr lang="en-US" dirty="0"/>
              <a:t>, which may increase the risk for baseline resistance. (A2)</a:t>
            </a:r>
          </a:p>
          <a:p>
            <a:pPr lvl="1"/>
            <a:r>
              <a:rPr lang="en-US" dirty="0"/>
              <a:t>Assess for any comorbidities and chronic coadministered medications that may affect the choice of regimen for initial ART. (A2)</a:t>
            </a:r>
          </a:p>
          <a:p>
            <a:pPr lvl="1"/>
            <a:r>
              <a:rPr lang="en-US" dirty="0"/>
              <a:t>At the time of HIV diagnosis, obtain genotypic resistance testing for the protease (A2), reverse transcriptase (A2), and integrase (B2) genes.</a:t>
            </a:r>
          </a:p>
          <a:p>
            <a:pPr lvl="1"/>
            <a:r>
              <a:rPr lang="en-US" dirty="0"/>
              <a:t>Ask individuals of childbearing potential about the possibility of pregnancy, their reproductive plans, and their use of contraception. (A3)</a:t>
            </a:r>
          </a:p>
        </p:txBody>
      </p:sp>
      <p:sp>
        <p:nvSpPr>
          <p:cNvPr id="4" name="Footer Placeholder 3">
            <a:extLst>
              <a:ext uri="{FF2B5EF4-FFF2-40B4-BE49-F238E27FC236}">
                <a16:creationId xmlns:a16="http://schemas.microsoft.com/office/drawing/2014/main" id="{D619639F-4DB3-402B-8E1E-A4BA2A8A414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4D3E1921-A145-4744-98D4-79994B87A9A1}"/>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A1AF451C-9C5E-4C84-A36A-774C31B7B2C0}"/>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991315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23EE1-780E-4AC3-B375-6E519589EBEE}"/>
              </a:ext>
            </a:extLst>
          </p:cNvPr>
          <p:cNvSpPr>
            <a:spLocks noGrp="1"/>
          </p:cNvSpPr>
          <p:nvPr>
            <p:ph type="title"/>
          </p:nvPr>
        </p:nvSpPr>
        <p:spPr/>
        <p:txBody>
          <a:bodyPr>
            <a:normAutofit fontScale="90000"/>
          </a:bodyPr>
          <a:lstStyle/>
          <a:p>
            <a:r>
              <a:rPr lang="en-US" dirty="0"/>
              <a:t>Recommendations: General Principles in </a:t>
            </a:r>
            <a:br>
              <a:rPr lang="en-US" dirty="0"/>
            </a:br>
            <a:r>
              <a:rPr lang="en-US" dirty="0"/>
              <a:t>Choosing a Regimen for Rapid ART Initiation</a:t>
            </a:r>
            <a:r>
              <a:rPr lang="en-US" b="0" i="1" dirty="0"/>
              <a:t>, continued</a:t>
            </a:r>
          </a:p>
        </p:txBody>
      </p:sp>
      <p:sp>
        <p:nvSpPr>
          <p:cNvPr id="3" name="Content Placeholder 2">
            <a:extLst>
              <a:ext uri="{FF2B5EF4-FFF2-40B4-BE49-F238E27FC236}">
                <a16:creationId xmlns:a16="http://schemas.microsoft.com/office/drawing/2014/main" id="{F4D452DC-922B-4E0E-8D86-269F7BB241B7}"/>
              </a:ext>
            </a:extLst>
          </p:cNvPr>
          <p:cNvSpPr>
            <a:spLocks noGrp="1"/>
          </p:cNvSpPr>
          <p:nvPr>
            <p:ph idx="1"/>
          </p:nvPr>
        </p:nvSpPr>
        <p:spPr/>
        <p:txBody>
          <a:bodyPr/>
          <a:lstStyle/>
          <a:p>
            <a:r>
              <a:rPr lang="en-US" dirty="0"/>
              <a:t>For ART-naive patients, clinicians should select an initial ART regimen that is preferred; see Table 1: Preferred and Alternative Regimens for Rapid ART Initiation in Nonpregnant Adults. (A1)</a:t>
            </a:r>
          </a:p>
          <a:p>
            <a:r>
              <a:rPr lang="en-US" dirty="0"/>
              <a:t>Clinicians should reinforce medication adherence regularly. (A3)</a:t>
            </a:r>
          </a:p>
          <a:p>
            <a:r>
              <a:rPr lang="en-US" dirty="0"/>
              <a:t>Clinicians should obtain a viral load test 4 weeks after ART initiation to assess the response to therapy. (A3)</a:t>
            </a:r>
          </a:p>
          <a:p>
            <a:pPr lvl="1"/>
            <a:r>
              <a:rPr lang="en-US" dirty="0"/>
              <a:t>See the NYSDOH AI guideline </a:t>
            </a:r>
            <a:r>
              <a:rPr lang="en-US" u="sng" dirty="0">
                <a:hlinkClick r:id="rId2"/>
              </a:rPr>
              <a:t>Virologic and Immunologic Monitoring in HIV Care</a:t>
            </a:r>
            <a:r>
              <a:rPr lang="en-US" dirty="0"/>
              <a:t> for more information.</a:t>
            </a:r>
          </a:p>
          <a:p>
            <a:endParaRPr lang="en-US" dirty="0"/>
          </a:p>
        </p:txBody>
      </p:sp>
      <p:sp>
        <p:nvSpPr>
          <p:cNvPr id="4" name="Footer Placeholder 3">
            <a:extLst>
              <a:ext uri="{FF2B5EF4-FFF2-40B4-BE49-F238E27FC236}">
                <a16:creationId xmlns:a16="http://schemas.microsoft.com/office/drawing/2014/main" id="{E3C88AF4-D15A-4C48-B700-44D032276E5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64B9CF06-EB04-4AB4-ABF2-9542D25A148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FDEE9D49-B5D0-48F0-ADE8-03BA7927CA7A}"/>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387220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9357C-8F9E-4C4F-A895-A86B13CF1227}"/>
              </a:ext>
            </a:extLst>
          </p:cNvPr>
          <p:cNvSpPr>
            <a:spLocks noGrp="1"/>
          </p:cNvSpPr>
          <p:nvPr>
            <p:ph type="title"/>
          </p:nvPr>
        </p:nvSpPr>
        <p:spPr/>
        <p:txBody>
          <a:bodyPr>
            <a:normAutofit fontScale="90000"/>
          </a:bodyPr>
          <a:lstStyle/>
          <a:p>
            <a:r>
              <a:rPr lang="en-US" dirty="0"/>
              <a:t>Selected Good Practice Reminders: General</a:t>
            </a:r>
            <a:br>
              <a:rPr lang="en-US" dirty="0"/>
            </a:br>
            <a:r>
              <a:rPr lang="en-US" dirty="0"/>
              <a:t>Principles in Choosing a Regimen for Rapid ART Initiation</a:t>
            </a:r>
          </a:p>
        </p:txBody>
      </p:sp>
      <p:sp>
        <p:nvSpPr>
          <p:cNvPr id="3" name="Content Placeholder 2">
            <a:extLst>
              <a:ext uri="{FF2B5EF4-FFF2-40B4-BE49-F238E27FC236}">
                <a16:creationId xmlns:a16="http://schemas.microsoft.com/office/drawing/2014/main" id="{9B3CDFDD-A73D-40F4-8934-AA1F826D34D3}"/>
              </a:ext>
            </a:extLst>
          </p:cNvPr>
          <p:cNvSpPr>
            <a:spLocks noGrp="1"/>
          </p:cNvSpPr>
          <p:nvPr>
            <p:ph idx="1"/>
          </p:nvPr>
        </p:nvSpPr>
        <p:spPr/>
        <p:txBody>
          <a:bodyPr/>
          <a:lstStyle/>
          <a:p>
            <a:r>
              <a:rPr lang="en-US" dirty="0"/>
              <a:t>Follow up within 24 to 48 hours, by telephone or another preferred method, with a patient who has initiated ART to assess medication tolerance and adherence.</a:t>
            </a:r>
          </a:p>
          <a:p>
            <a:r>
              <a:rPr lang="en-US" dirty="0"/>
              <a:t>If feasible, schedule an in-person visit for 7 days after ART initiation.</a:t>
            </a:r>
          </a:p>
        </p:txBody>
      </p:sp>
      <p:sp>
        <p:nvSpPr>
          <p:cNvPr id="4" name="Footer Placeholder 3">
            <a:extLst>
              <a:ext uri="{FF2B5EF4-FFF2-40B4-BE49-F238E27FC236}">
                <a16:creationId xmlns:a16="http://schemas.microsoft.com/office/drawing/2014/main" id="{A3F067D4-9A7B-4F8B-8923-B9A746070D99}"/>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A3F2184-527B-4B11-A708-41EC08B871A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C56DEF00-7375-4018-847A-F63D28F688B5}"/>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870132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EBDA6-582E-4377-86F1-401D9EF1A7CB}"/>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C55A4BA1-C2F6-4B69-953D-2BE8AB1760F8}"/>
              </a:ext>
            </a:extLst>
          </p:cNvPr>
          <p:cNvSpPr>
            <a:spLocks noGrp="1"/>
          </p:cNvSpPr>
          <p:nvPr>
            <p:ph idx="1"/>
          </p:nvPr>
        </p:nvSpPr>
        <p:spPr/>
        <p:txBody>
          <a:bodyPr>
            <a:normAutofit fontScale="92500" lnSpcReduction="20000"/>
          </a:bodyPr>
          <a:lstStyle/>
          <a:p>
            <a:r>
              <a:rPr lang="en-US" dirty="0"/>
              <a:t>Provides guidance for choosing safe and efficacious ART regimens based on known patient characteristics, before results of recommended resistance testing or baseline laboratory testing are available.</a:t>
            </a:r>
          </a:p>
          <a:p>
            <a:r>
              <a:rPr lang="en-US" dirty="0"/>
              <a:t>Identifies antiretroviral regimens to avoid for rapid ART initiation.</a:t>
            </a:r>
          </a:p>
          <a:p>
            <a:r>
              <a:rPr lang="en-US" dirty="0"/>
              <a:t>Provides guidance for recognizing when rapid initiation is not appropriate.</a:t>
            </a:r>
          </a:p>
          <a:p>
            <a:r>
              <a:rPr lang="en-US" dirty="0"/>
              <a:t>Encourages clinicians to seek the assistance of an experienced HIV care provider when managing patients with extensive comorbidities.</a:t>
            </a:r>
          </a:p>
          <a:p>
            <a:r>
              <a:rPr lang="en-US" dirty="0"/>
              <a:t>Integrates current evidence-based clinical recommendations into the healthcare-related implementation strategies of the </a:t>
            </a:r>
            <a:r>
              <a:rPr lang="en-US" dirty="0">
                <a:hlinkClick r:id="rId2"/>
              </a:rPr>
              <a:t>NYS Ending the Epidemic initiative</a:t>
            </a:r>
            <a:r>
              <a:rPr lang="en-US" dirty="0"/>
              <a:t>, which seeks to end the AIDS epidemic in NYS by the end of 2020.</a:t>
            </a:r>
          </a:p>
          <a:p>
            <a:r>
              <a:rPr lang="en-US" dirty="0"/>
              <a:t>Provides guidance on funding sources for sustainable access to ART.</a:t>
            </a:r>
          </a:p>
        </p:txBody>
      </p:sp>
      <p:sp>
        <p:nvSpPr>
          <p:cNvPr id="4" name="Footer Placeholder 3">
            <a:extLst>
              <a:ext uri="{FF2B5EF4-FFF2-40B4-BE49-F238E27FC236}">
                <a16:creationId xmlns:a16="http://schemas.microsoft.com/office/drawing/2014/main" id="{86F5581E-F6C8-48DA-B077-500D00FE0DE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98F47B3-1D09-4A40-A51A-8A6DF123AEE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5429ED9-66B1-4D3E-872F-8B27AD1BFF7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226524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6E592-4096-49DA-9BC5-3748B74957E1}"/>
              </a:ext>
            </a:extLst>
          </p:cNvPr>
          <p:cNvSpPr>
            <a:spLocks noGrp="1"/>
          </p:cNvSpPr>
          <p:nvPr>
            <p:ph type="title"/>
          </p:nvPr>
        </p:nvSpPr>
        <p:spPr/>
        <p:txBody>
          <a:bodyPr/>
          <a:lstStyle/>
          <a:p>
            <a:r>
              <a:rPr lang="en-US" dirty="0"/>
              <a:t>Preferred and Alternative Regimens for </a:t>
            </a:r>
            <a:br>
              <a:rPr lang="en-US" dirty="0"/>
            </a:br>
            <a:r>
              <a:rPr lang="en-US" dirty="0"/>
              <a:t>Rapid ART Initiation in Nonpregnant Adults</a:t>
            </a:r>
          </a:p>
        </p:txBody>
      </p:sp>
      <p:graphicFrame>
        <p:nvGraphicFramePr>
          <p:cNvPr id="7" name="Content Placeholder 6">
            <a:extLst>
              <a:ext uri="{FF2B5EF4-FFF2-40B4-BE49-F238E27FC236}">
                <a16:creationId xmlns:a16="http://schemas.microsoft.com/office/drawing/2014/main" id="{9C86C37E-9296-4BC4-BC9D-4ED665B4FF36}"/>
              </a:ext>
            </a:extLst>
          </p:cNvPr>
          <p:cNvGraphicFramePr>
            <a:graphicFrameLocks noGrp="1"/>
          </p:cNvGraphicFramePr>
          <p:nvPr>
            <p:ph idx="1"/>
            <p:extLst>
              <p:ext uri="{D42A27DB-BD31-4B8C-83A1-F6EECF244321}">
                <p14:modId xmlns:p14="http://schemas.microsoft.com/office/powerpoint/2010/main" val="255360424"/>
              </p:ext>
            </p:extLst>
          </p:nvPr>
        </p:nvGraphicFramePr>
        <p:xfrm>
          <a:off x="838200" y="1825625"/>
          <a:ext cx="10515600" cy="4394200"/>
        </p:xfrm>
        <a:graphic>
          <a:graphicData uri="http://schemas.openxmlformats.org/drawingml/2006/table">
            <a:tbl>
              <a:tblPr firstRow="1" bandRow="1">
                <a:tableStyleId>{5940675A-B579-460E-94D1-54222C63F5DA}</a:tableStyleId>
              </a:tblPr>
              <a:tblGrid>
                <a:gridCol w="2506579">
                  <a:extLst>
                    <a:ext uri="{9D8B030D-6E8A-4147-A177-3AD203B41FA5}">
                      <a16:colId xmlns:a16="http://schemas.microsoft.com/office/drawing/2014/main" val="1004100325"/>
                    </a:ext>
                  </a:extLst>
                </a:gridCol>
                <a:gridCol w="8009021">
                  <a:extLst>
                    <a:ext uri="{9D8B030D-6E8A-4147-A177-3AD203B41FA5}">
                      <a16:colId xmlns:a16="http://schemas.microsoft.com/office/drawing/2014/main" val="3832702686"/>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586208599"/>
                  </a:ext>
                </a:extLst>
              </a:tr>
              <a:tr h="370840">
                <a:tc>
                  <a:txBody>
                    <a:bodyPr/>
                    <a:lstStyle/>
                    <a:p>
                      <a:r>
                        <a:rPr lang="en-US" dirty="0"/>
                        <a:t>TAF 25 mg/FTC/BIC </a:t>
                      </a:r>
                      <a:r>
                        <a:rPr lang="en-US" dirty="0" err="1"/>
                        <a:t>Biktarvy</a:t>
                      </a:r>
                      <a:r>
                        <a:rPr lang="en-US" dirty="0"/>
                        <a:t> (A1)</a:t>
                      </a:r>
                    </a:p>
                  </a:txBody>
                  <a:tcPr/>
                </a:tc>
                <a:tc>
                  <a:txBody>
                    <a:bodyPr/>
                    <a:lstStyle/>
                    <a:p>
                      <a:pPr marL="285750" indent="-285750">
                        <a:buFont typeface="Arial" panose="020B0604020202020204" pitchFamily="34" charset="0"/>
                        <a:buChar char="•"/>
                      </a:pPr>
                      <a:r>
                        <a:rPr lang="en-US" dirty="0"/>
                        <a:t>Available as a single-tablet formulation, taken once daily.</a:t>
                      </a:r>
                    </a:p>
                    <a:p>
                      <a:pPr marL="285750" indent="-285750">
                        <a:buFont typeface="Arial" panose="020B0604020202020204" pitchFamily="34" charset="0"/>
                        <a:buChar char="•"/>
                      </a:pPr>
                      <a:r>
                        <a:rPr lang="en-US" dirty="0"/>
                        <a:t>TAF/FTC should not be used in patients with a </a:t>
                      </a:r>
                      <a:r>
                        <a:rPr lang="en-US" dirty="0" err="1"/>
                        <a:t>CrCl</a:t>
                      </a:r>
                      <a:r>
                        <a:rPr lang="en-US" dirty="0"/>
                        <a:t> &lt;30 mL/min; re-evaluate after baseline laboratory testing results are available.</a:t>
                      </a:r>
                    </a:p>
                    <a:p>
                      <a:pPr marL="285750" indent="-285750">
                        <a:buFont typeface="Arial" panose="020B0604020202020204" pitchFamily="34" charset="0"/>
                        <a:buChar char="•"/>
                      </a:pPr>
                      <a:r>
                        <a:rPr lang="en-US" dirty="0"/>
                        <a:t>Contains 25 mg of TAF, </a:t>
                      </a:r>
                      <a:r>
                        <a:rPr lang="en-US" dirty="0" err="1"/>
                        <a:t>unboosted</a:t>
                      </a:r>
                      <a:r>
                        <a:rPr lang="en-US" dirty="0"/>
                        <a:t>.</a:t>
                      </a:r>
                    </a:p>
                    <a:p>
                      <a:pPr marL="285750" indent="-285750">
                        <a:buFont typeface="Arial" panose="020B0604020202020204" pitchFamily="34" charset="0"/>
                        <a:buChar char="•"/>
                      </a:pPr>
                      <a:r>
                        <a:rPr lang="en-US" dirty="0"/>
                        <a:t>Magnesium- or aluminum-containing antacids may be taken 2 hours before or 6 hours after BIC; calcium-containing antacids or iron supplements may be taken simultaneously if taken with food.</a:t>
                      </a:r>
                    </a:p>
                  </a:txBody>
                  <a:tcPr/>
                </a:tc>
                <a:extLst>
                  <a:ext uri="{0D108BD9-81ED-4DB2-BD59-A6C34878D82A}">
                    <a16:rowId xmlns:a16="http://schemas.microsoft.com/office/drawing/2014/main" val="3981397148"/>
                  </a:ext>
                </a:extLst>
              </a:tr>
              <a:tr h="370840">
                <a:tc>
                  <a:txBody>
                    <a:bodyPr/>
                    <a:lstStyle/>
                    <a:p>
                      <a:r>
                        <a:rPr lang="en-US" dirty="0"/>
                        <a:t>TAF 25 mg/FTC </a:t>
                      </a:r>
                      <a:r>
                        <a:rPr lang="en-US" i="1" dirty="0"/>
                        <a:t>and</a:t>
                      </a:r>
                      <a:r>
                        <a:rPr lang="en-US" dirty="0"/>
                        <a:t> DTG </a:t>
                      </a:r>
                      <a:br>
                        <a:rPr lang="en-US" dirty="0"/>
                      </a:br>
                      <a:r>
                        <a:rPr lang="en-US" dirty="0"/>
                        <a:t>Descovy </a:t>
                      </a:r>
                      <a:r>
                        <a:rPr lang="en-US" i="1" dirty="0"/>
                        <a:t>and</a:t>
                      </a:r>
                      <a:r>
                        <a:rPr lang="en-US" dirty="0"/>
                        <a:t> Tivicay (A1)</a:t>
                      </a:r>
                    </a:p>
                  </a:txBody>
                  <a:tcPr/>
                </a:tc>
                <a:tc>
                  <a:txBody>
                    <a:bodyPr/>
                    <a:lstStyle/>
                    <a:p>
                      <a:pPr marL="285750" indent="-285750">
                        <a:buFont typeface="Arial" panose="020B0604020202020204" pitchFamily="34" charset="0"/>
                        <a:buChar char="•"/>
                      </a:pPr>
                      <a:r>
                        <a:rPr lang="en-US" dirty="0"/>
                        <a:t>TAF/FTC should not be used in patients with </a:t>
                      </a:r>
                      <a:r>
                        <a:rPr lang="en-US" dirty="0" err="1"/>
                        <a:t>CrCl</a:t>
                      </a:r>
                      <a:r>
                        <a:rPr lang="en-US" dirty="0"/>
                        <a:t> &lt;30 mL/min; re-evaluate after baseline laboratory testing results are available.</a:t>
                      </a:r>
                    </a:p>
                    <a:p>
                      <a:pPr marL="285750" indent="-285750">
                        <a:buFont typeface="Arial" panose="020B0604020202020204" pitchFamily="34" charset="0"/>
                        <a:buChar char="•"/>
                      </a:pPr>
                      <a:r>
                        <a:rPr lang="en-US" dirty="0"/>
                        <a:t>Contains 25 mg of TAF, </a:t>
                      </a:r>
                      <a:r>
                        <a:rPr lang="en-US" dirty="0" err="1"/>
                        <a:t>unboosted</a:t>
                      </a:r>
                      <a:r>
                        <a:rPr lang="en-US" dirty="0"/>
                        <a:t>.</a:t>
                      </a:r>
                    </a:p>
                    <a:p>
                      <a:pPr marL="285750" indent="-285750">
                        <a:buFont typeface="Arial" panose="020B0604020202020204" pitchFamily="34" charset="0"/>
                        <a:buChar char="•"/>
                      </a:pPr>
                      <a:r>
                        <a:rPr lang="en-US" dirty="0"/>
                        <a:t>Two tablets once daily.</a:t>
                      </a:r>
                    </a:p>
                    <a:p>
                      <a:pPr marL="285750" indent="-285750">
                        <a:buFont typeface="Arial" panose="020B0604020202020204" pitchFamily="34" charset="0"/>
                        <a:buChar char="•"/>
                      </a:pPr>
                      <a:r>
                        <a:rPr lang="en-US" dirty="0"/>
                        <a:t>Magnesium- or aluminum-containing antacids may be taken 2 hours before or 6 hours after DTG; calcium-containing antacids or iron supplements may be taken simultaneously if taken with food.</a:t>
                      </a:r>
                    </a:p>
                  </a:txBody>
                  <a:tcPr/>
                </a:tc>
                <a:extLst>
                  <a:ext uri="{0D108BD9-81ED-4DB2-BD59-A6C34878D82A}">
                    <a16:rowId xmlns:a16="http://schemas.microsoft.com/office/drawing/2014/main" val="3817758789"/>
                  </a:ext>
                </a:extLst>
              </a:tr>
            </a:tbl>
          </a:graphicData>
        </a:graphic>
      </p:graphicFrame>
      <p:sp>
        <p:nvSpPr>
          <p:cNvPr id="4" name="Footer Placeholder 3">
            <a:extLst>
              <a:ext uri="{FF2B5EF4-FFF2-40B4-BE49-F238E27FC236}">
                <a16:creationId xmlns:a16="http://schemas.microsoft.com/office/drawing/2014/main" id="{F1ACFB4E-6640-4D62-9962-9A16BD6DFEC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6E78ABC-DBF0-4726-8827-FAD567F9E7B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8A9E750-6BD4-463A-8BCB-DA251B30164C}"/>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936131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6E592-4096-49DA-9BC5-3748B74957E1}"/>
              </a:ext>
            </a:extLst>
          </p:cNvPr>
          <p:cNvSpPr>
            <a:spLocks noGrp="1"/>
          </p:cNvSpPr>
          <p:nvPr>
            <p:ph type="title"/>
          </p:nvPr>
        </p:nvSpPr>
        <p:spPr/>
        <p:txBody>
          <a:bodyPr>
            <a:normAutofit fontScale="90000"/>
          </a:bodyPr>
          <a:lstStyle/>
          <a:p>
            <a:r>
              <a:rPr lang="en-US" dirty="0"/>
              <a:t>Preferred and Alternative Regimens for </a:t>
            </a:r>
            <a:br>
              <a:rPr lang="en-US" dirty="0"/>
            </a:br>
            <a:r>
              <a:rPr lang="en-US" dirty="0"/>
              <a:t>Rapid ART Initiation in Nonpregnant Adults</a:t>
            </a:r>
            <a:r>
              <a:rPr lang="en-US" b="0" i="1" dirty="0"/>
              <a:t>, continued</a:t>
            </a:r>
          </a:p>
        </p:txBody>
      </p:sp>
      <p:graphicFrame>
        <p:nvGraphicFramePr>
          <p:cNvPr id="7" name="Content Placeholder 6">
            <a:extLst>
              <a:ext uri="{FF2B5EF4-FFF2-40B4-BE49-F238E27FC236}">
                <a16:creationId xmlns:a16="http://schemas.microsoft.com/office/drawing/2014/main" id="{9C86C37E-9296-4BC4-BC9D-4ED665B4FF36}"/>
              </a:ext>
            </a:extLst>
          </p:cNvPr>
          <p:cNvGraphicFramePr>
            <a:graphicFrameLocks noGrp="1"/>
          </p:cNvGraphicFramePr>
          <p:nvPr>
            <p:ph idx="1"/>
            <p:extLst>
              <p:ext uri="{D42A27DB-BD31-4B8C-83A1-F6EECF244321}">
                <p14:modId xmlns:p14="http://schemas.microsoft.com/office/powerpoint/2010/main" val="1609584580"/>
              </p:ext>
            </p:extLst>
          </p:nvPr>
        </p:nvGraphicFramePr>
        <p:xfrm>
          <a:off x="838200" y="1825625"/>
          <a:ext cx="10515600" cy="2382520"/>
        </p:xfrm>
        <a:graphic>
          <a:graphicData uri="http://schemas.openxmlformats.org/drawingml/2006/table">
            <a:tbl>
              <a:tblPr firstRow="1" bandRow="1">
                <a:tableStyleId>{5940675A-B579-460E-94D1-54222C63F5DA}</a:tableStyleId>
              </a:tblPr>
              <a:tblGrid>
                <a:gridCol w="2650958">
                  <a:extLst>
                    <a:ext uri="{9D8B030D-6E8A-4147-A177-3AD203B41FA5}">
                      <a16:colId xmlns:a16="http://schemas.microsoft.com/office/drawing/2014/main" val="1004100325"/>
                    </a:ext>
                  </a:extLst>
                </a:gridCol>
                <a:gridCol w="7864642">
                  <a:extLst>
                    <a:ext uri="{9D8B030D-6E8A-4147-A177-3AD203B41FA5}">
                      <a16:colId xmlns:a16="http://schemas.microsoft.com/office/drawing/2014/main" val="3832702686"/>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586208599"/>
                  </a:ext>
                </a:extLst>
              </a:tr>
              <a:tr h="370840">
                <a:tc>
                  <a:txBody>
                    <a:bodyPr/>
                    <a:lstStyle/>
                    <a:p>
                      <a:r>
                        <a:rPr lang="en-US" dirty="0"/>
                        <a:t>TAF 10 mg/FTC/DRV/COBI</a:t>
                      </a:r>
                      <a:br>
                        <a:rPr lang="en-US" dirty="0"/>
                      </a:br>
                      <a:r>
                        <a:rPr lang="en-US" dirty="0"/>
                        <a:t>Symtuza (A2)</a:t>
                      </a:r>
                    </a:p>
                  </a:txBody>
                  <a:tcPr/>
                </a:tc>
                <a:tc>
                  <a:txBody>
                    <a:bodyPr/>
                    <a:lstStyle/>
                    <a:p>
                      <a:pPr marL="285750" indent="-285750">
                        <a:buFont typeface="Arial" panose="020B0604020202020204" pitchFamily="34" charset="0"/>
                        <a:buChar char="•"/>
                      </a:pPr>
                      <a:r>
                        <a:rPr lang="en-US" dirty="0"/>
                        <a:t>Available as a single-tablet formulation, taken once daily.</a:t>
                      </a:r>
                    </a:p>
                    <a:p>
                      <a:pPr marL="285750" indent="-285750">
                        <a:buFont typeface="Arial" panose="020B0604020202020204" pitchFamily="34" charset="0"/>
                        <a:buChar char="•"/>
                      </a:pPr>
                      <a:r>
                        <a:rPr lang="en-US" dirty="0"/>
                        <a:t>TAF/FTC should not be used in patients with a </a:t>
                      </a:r>
                      <a:r>
                        <a:rPr lang="en-US" dirty="0" err="1"/>
                        <a:t>CrCl</a:t>
                      </a:r>
                      <a:r>
                        <a:rPr lang="en-US" dirty="0"/>
                        <a:t> &lt;30 mL/min; re-evaluate after baseline laboratory testing results are available.</a:t>
                      </a:r>
                    </a:p>
                    <a:p>
                      <a:pPr marL="285750" indent="-285750">
                        <a:buFont typeface="Arial" panose="020B0604020202020204" pitchFamily="34" charset="0"/>
                        <a:buChar char="•"/>
                      </a:pPr>
                      <a:r>
                        <a:rPr lang="en-US" dirty="0"/>
                        <a:t>Contains 25 mg of TAF, </a:t>
                      </a:r>
                      <a:r>
                        <a:rPr lang="en-US" dirty="0" err="1"/>
                        <a:t>unboosted</a:t>
                      </a:r>
                      <a:r>
                        <a:rPr lang="en-US" dirty="0"/>
                        <a:t>.</a:t>
                      </a:r>
                    </a:p>
                    <a:p>
                      <a:pPr marL="285750" indent="-285750">
                        <a:buFont typeface="Arial" panose="020B0604020202020204" pitchFamily="34" charset="0"/>
                        <a:buChar char="•"/>
                      </a:pPr>
                      <a:r>
                        <a:rPr lang="en-US" dirty="0"/>
                        <a:t>Magnesium- or aluminum-containing antacids may be taken 2 hours before or 6 hours after BIC; calcium-containing antacids or iron supplements may be taken simultaneously if taken with food.</a:t>
                      </a:r>
                    </a:p>
                  </a:txBody>
                  <a:tcPr/>
                </a:tc>
                <a:extLst>
                  <a:ext uri="{0D108BD9-81ED-4DB2-BD59-A6C34878D82A}">
                    <a16:rowId xmlns:a16="http://schemas.microsoft.com/office/drawing/2014/main" val="3981397148"/>
                  </a:ext>
                </a:extLst>
              </a:tr>
            </a:tbl>
          </a:graphicData>
        </a:graphic>
      </p:graphicFrame>
      <p:sp>
        <p:nvSpPr>
          <p:cNvPr id="4" name="Footer Placeholder 3">
            <a:extLst>
              <a:ext uri="{FF2B5EF4-FFF2-40B4-BE49-F238E27FC236}">
                <a16:creationId xmlns:a16="http://schemas.microsoft.com/office/drawing/2014/main" id="{F1ACFB4E-6640-4D62-9962-9A16BD6DFEC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6E78ABC-DBF0-4726-8827-FAD567F9E7B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8A9E750-6BD4-463A-8BCB-DA251B30164C}"/>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018070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6E592-4096-49DA-9BC5-3748B74957E1}"/>
              </a:ext>
            </a:extLst>
          </p:cNvPr>
          <p:cNvSpPr>
            <a:spLocks noGrp="1"/>
          </p:cNvSpPr>
          <p:nvPr>
            <p:ph type="title"/>
          </p:nvPr>
        </p:nvSpPr>
        <p:spPr/>
        <p:txBody>
          <a:bodyPr>
            <a:normAutofit fontScale="90000"/>
          </a:bodyPr>
          <a:lstStyle/>
          <a:p>
            <a:r>
              <a:rPr lang="en-US" dirty="0"/>
              <a:t>Preferred and Alternative Regimens for </a:t>
            </a:r>
            <a:br>
              <a:rPr lang="en-US" dirty="0"/>
            </a:br>
            <a:r>
              <a:rPr lang="en-US" dirty="0"/>
              <a:t>Rapid ART Initiation in Nonpregnant Adults</a:t>
            </a:r>
            <a:r>
              <a:rPr lang="en-US" b="0" i="1" dirty="0"/>
              <a:t>, continued</a:t>
            </a:r>
          </a:p>
        </p:txBody>
      </p:sp>
      <p:graphicFrame>
        <p:nvGraphicFramePr>
          <p:cNvPr id="7" name="Content Placeholder 6">
            <a:extLst>
              <a:ext uri="{FF2B5EF4-FFF2-40B4-BE49-F238E27FC236}">
                <a16:creationId xmlns:a16="http://schemas.microsoft.com/office/drawing/2014/main" id="{9C86C37E-9296-4BC4-BC9D-4ED665B4FF36}"/>
              </a:ext>
            </a:extLst>
          </p:cNvPr>
          <p:cNvGraphicFramePr>
            <a:graphicFrameLocks noGrp="1"/>
          </p:cNvGraphicFramePr>
          <p:nvPr>
            <p:ph idx="1"/>
            <p:extLst>
              <p:ext uri="{D42A27DB-BD31-4B8C-83A1-F6EECF244321}">
                <p14:modId xmlns:p14="http://schemas.microsoft.com/office/powerpoint/2010/main" val="305909336"/>
              </p:ext>
            </p:extLst>
          </p:nvPr>
        </p:nvGraphicFramePr>
        <p:xfrm>
          <a:off x="838200" y="1825625"/>
          <a:ext cx="10515600" cy="4119880"/>
        </p:xfrm>
        <a:graphic>
          <a:graphicData uri="http://schemas.openxmlformats.org/drawingml/2006/table">
            <a:tbl>
              <a:tblPr firstRow="1" bandRow="1">
                <a:tableStyleId>{5940675A-B579-460E-94D1-54222C63F5DA}</a:tableStyleId>
              </a:tblPr>
              <a:tblGrid>
                <a:gridCol w="3116179">
                  <a:extLst>
                    <a:ext uri="{9D8B030D-6E8A-4147-A177-3AD203B41FA5}">
                      <a16:colId xmlns:a16="http://schemas.microsoft.com/office/drawing/2014/main" val="1004100325"/>
                    </a:ext>
                  </a:extLst>
                </a:gridCol>
                <a:gridCol w="7399421">
                  <a:extLst>
                    <a:ext uri="{9D8B030D-6E8A-4147-A177-3AD203B41FA5}">
                      <a16:colId xmlns:a16="http://schemas.microsoft.com/office/drawing/2014/main" val="3686617021"/>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586208599"/>
                  </a:ext>
                </a:extLst>
              </a:tr>
              <a:tr h="370840">
                <a:tc gridSpan="2">
                  <a:txBody>
                    <a:bodyPr/>
                    <a:lstStyle/>
                    <a:p>
                      <a:r>
                        <a:rPr lang="en-US" i="1" dirty="0"/>
                        <a:t>Regimen for Patients With Exposure to TDF/FTC as </a:t>
                      </a:r>
                      <a:r>
                        <a:rPr lang="en-US" i="1" dirty="0" err="1"/>
                        <a:t>PrEP</a:t>
                      </a:r>
                      <a:r>
                        <a:rPr lang="en-US" i="1" dirty="0"/>
                        <a:t> Since Their Last Negative HIV Test</a:t>
                      </a:r>
                    </a:p>
                    <a:p>
                      <a:r>
                        <a:rPr lang="en-US" i="1" dirty="0"/>
                        <a:t>Note: The initial ART regimen may be simplified based on results of genotypic resistance testing.</a:t>
                      </a:r>
                    </a:p>
                  </a:txBody>
                  <a:tcPr/>
                </a:tc>
                <a:tc hMerge="1">
                  <a:txBody>
                    <a:bodyPr/>
                    <a:lstStyle/>
                    <a:p>
                      <a:endParaRPr lang="en-US" i="1" dirty="0"/>
                    </a:p>
                  </a:txBody>
                  <a:tcPr/>
                </a:tc>
                <a:extLst>
                  <a:ext uri="{0D108BD9-81ED-4DB2-BD59-A6C34878D82A}">
                    <a16:rowId xmlns:a16="http://schemas.microsoft.com/office/drawing/2014/main" val="1594209633"/>
                  </a:ext>
                </a:extLst>
              </a:tr>
              <a:tr h="370840">
                <a:tc>
                  <a:txBody>
                    <a:bodyPr/>
                    <a:lstStyle/>
                    <a:p>
                      <a:r>
                        <a:rPr lang="en-US" dirty="0"/>
                        <a:t>DTG/DRV/COBI/TAF 10 mg/FTC</a:t>
                      </a:r>
                    </a:p>
                    <a:p>
                      <a:r>
                        <a:rPr lang="en-US" dirty="0"/>
                        <a:t>Tivicay and Symtuza (A3)</a:t>
                      </a:r>
                    </a:p>
                  </a:txBody>
                  <a:tcPr/>
                </a:tc>
                <a:tc>
                  <a:txBody>
                    <a:bodyPr/>
                    <a:lstStyle/>
                    <a:p>
                      <a:pPr marL="285750" indent="-285750">
                        <a:buFont typeface="Arial" panose="020B0604020202020204" pitchFamily="34" charset="0"/>
                        <a:buChar char="•"/>
                      </a:pPr>
                      <a:r>
                        <a:rPr lang="en-US" dirty="0"/>
                        <a:t>TAF/FTC should not be used in patients with </a:t>
                      </a:r>
                      <a:r>
                        <a:rPr lang="en-US" dirty="0" err="1"/>
                        <a:t>CrCl</a:t>
                      </a:r>
                      <a:r>
                        <a:rPr lang="en-US" dirty="0"/>
                        <a:t> &lt;30 mL/min; re-evaluate after baseline laboratory testing results are available.</a:t>
                      </a:r>
                    </a:p>
                    <a:p>
                      <a:pPr marL="285750" indent="-285750">
                        <a:buFont typeface="Arial" panose="020B0604020202020204" pitchFamily="34" charset="0"/>
                        <a:buChar char="•"/>
                      </a:pPr>
                      <a:r>
                        <a:rPr lang="en-US" dirty="0"/>
                        <a:t>Documented DTG resistance after initiation in treatment-naive patients is rare.</a:t>
                      </a:r>
                    </a:p>
                    <a:p>
                      <a:pPr marL="285750" indent="-285750">
                        <a:buFont typeface="Arial" panose="020B0604020202020204" pitchFamily="34" charset="0"/>
                        <a:buChar char="•"/>
                      </a:pPr>
                      <a:r>
                        <a:rPr lang="en-US" dirty="0"/>
                        <a:t>Magnesium- or aluminum-containing antacids may be taken 2 hours before or 6 hours after DTG; calcium-containing antacids or iron supplements may be taken simultaneously if taken with food.</a:t>
                      </a:r>
                    </a:p>
                    <a:p>
                      <a:pPr marL="285750" indent="-285750">
                        <a:buFont typeface="Arial" panose="020B0604020202020204" pitchFamily="34" charset="0"/>
                        <a:buChar char="•"/>
                      </a:pPr>
                      <a:r>
                        <a:rPr lang="en-US" dirty="0"/>
                        <a:t>TDF may be substituted for TAF; TDF/FTC is available as a single tablet (brand name, Truvada).</a:t>
                      </a:r>
                    </a:p>
                    <a:p>
                      <a:pPr marL="285750" indent="-285750">
                        <a:buFont typeface="Arial" panose="020B0604020202020204" pitchFamily="34" charset="0"/>
                        <a:buChar char="•"/>
                      </a:pPr>
                      <a:r>
                        <a:rPr lang="en-US" dirty="0"/>
                        <a:t>3TC may be substituted for FTC.</a:t>
                      </a:r>
                    </a:p>
                    <a:p>
                      <a:pPr marL="285750" indent="-285750">
                        <a:buFont typeface="Arial" panose="020B0604020202020204" pitchFamily="34" charset="0"/>
                        <a:buChar char="•"/>
                      </a:pPr>
                      <a:r>
                        <a:rPr lang="en-US" dirty="0"/>
                        <a:t>3TC/TDF is also available as a single tablet.</a:t>
                      </a:r>
                    </a:p>
                  </a:txBody>
                  <a:tcPr/>
                </a:tc>
                <a:extLst>
                  <a:ext uri="{0D108BD9-81ED-4DB2-BD59-A6C34878D82A}">
                    <a16:rowId xmlns:a16="http://schemas.microsoft.com/office/drawing/2014/main" val="3981397148"/>
                  </a:ext>
                </a:extLst>
              </a:tr>
            </a:tbl>
          </a:graphicData>
        </a:graphic>
      </p:graphicFrame>
      <p:sp>
        <p:nvSpPr>
          <p:cNvPr id="4" name="Footer Placeholder 3">
            <a:extLst>
              <a:ext uri="{FF2B5EF4-FFF2-40B4-BE49-F238E27FC236}">
                <a16:creationId xmlns:a16="http://schemas.microsoft.com/office/drawing/2014/main" id="{F1ACFB4E-6640-4D62-9962-9A16BD6DFEC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6E78ABC-DBF0-4726-8827-FAD567F9E7B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8A9E750-6BD4-463A-8BCB-DA251B30164C}"/>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930309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6E592-4096-49DA-9BC5-3748B74957E1}"/>
              </a:ext>
            </a:extLst>
          </p:cNvPr>
          <p:cNvSpPr>
            <a:spLocks noGrp="1"/>
          </p:cNvSpPr>
          <p:nvPr>
            <p:ph type="title"/>
          </p:nvPr>
        </p:nvSpPr>
        <p:spPr/>
        <p:txBody>
          <a:bodyPr>
            <a:normAutofit fontScale="90000"/>
          </a:bodyPr>
          <a:lstStyle/>
          <a:p>
            <a:r>
              <a:rPr lang="en-US" dirty="0"/>
              <a:t>Preferred and Alternative Regimens for </a:t>
            </a:r>
            <a:br>
              <a:rPr lang="en-US" dirty="0"/>
            </a:br>
            <a:r>
              <a:rPr lang="en-US" dirty="0"/>
              <a:t>Rapid ART Initiation in Nonpregnant Adults</a:t>
            </a:r>
            <a:r>
              <a:rPr lang="en-US" b="0" i="1" dirty="0"/>
              <a:t>, continued</a:t>
            </a:r>
          </a:p>
        </p:txBody>
      </p:sp>
      <p:graphicFrame>
        <p:nvGraphicFramePr>
          <p:cNvPr id="7" name="Content Placeholder 6">
            <a:extLst>
              <a:ext uri="{FF2B5EF4-FFF2-40B4-BE49-F238E27FC236}">
                <a16:creationId xmlns:a16="http://schemas.microsoft.com/office/drawing/2014/main" id="{9C86C37E-9296-4BC4-BC9D-4ED665B4FF36}"/>
              </a:ext>
            </a:extLst>
          </p:cNvPr>
          <p:cNvGraphicFramePr>
            <a:graphicFrameLocks noGrp="1"/>
          </p:cNvGraphicFramePr>
          <p:nvPr>
            <p:ph idx="1"/>
            <p:extLst>
              <p:ext uri="{D42A27DB-BD31-4B8C-83A1-F6EECF244321}">
                <p14:modId xmlns:p14="http://schemas.microsoft.com/office/powerpoint/2010/main" val="3082739636"/>
              </p:ext>
            </p:extLst>
          </p:nvPr>
        </p:nvGraphicFramePr>
        <p:xfrm>
          <a:off x="838200" y="1825625"/>
          <a:ext cx="10515600" cy="2753360"/>
        </p:xfrm>
        <a:graphic>
          <a:graphicData uri="http://schemas.openxmlformats.org/drawingml/2006/table">
            <a:tbl>
              <a:tblPr firstRow="1" bandRow="1">
                <a:tableStyleId>{5940675A-B579-460E-94D1-54222C63F5DA}</a:tableStyleId>
              </a:tblPr>
              <a:tblGrid>
                <a:gridCol w="3116179">
                  <a:extLst>
                    <a:ext uri="{9D8B030D-6E8A-4147-A177-3AD203B41FA5}">
                      <a16:colId xmlns:a16="http://schemas.microsoft.com/office/drawing/2014/main" val="1004100325"/>
                    </a:ext>
                  </a:extLst>
                </a:gridCol>
                <a:gridCol w="7399421">
                  <a:extLst>
                    <a:ext uri="{9D8B030D-6E8A-4147-A177-3AD203B41FA5}">
                      <a16:colId xmlns:a16="http://schemas.microsoft.com/office/drawing/2014/main" val="3686617021"/>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586208599"/>
                  </a:ext>
                </a:extLst>
              </a:tr>
              <a:tr h="370840">
                <a:tc gridSpan="2">
                  <a:txBody>
                    <a:bodyPr/>
                    <a:lstStyle/>
                    <a:p>
                      <a:r>
                        <a:rPr lang="en-US" i="1" dirty="0"/>
                        <a:t>Medications to Avoid (A3)</a:t>
                      </a:r>
                    </a:p>
                  </a:txBody>
                  <a:tcPr/>
                </a:tc>
                <a:tc hMerge="1">
                  <a:txBody>
                    <a:bodyPr/>
                    <a:lstStyle/>
                    <a:p>
                      <a:endParaRPr lang="en-US" i="1" dirty="0"/>
                    </a:p>
                  </a:txBody>
                  <a:tcPr/>
                </a:tc>
                <a:extLst>
                  <a:ext uri="{0D108BD9-81ED-4DB2-BD59-A6C34878D82A}">
                    <a16:rowId xmlns:a16="http://schemas.microsoft.com/office/drawing/2014/main" val="1594209633"/>
                  </a:ext>
                </a:extLst>
              </a:tr>
              <a:tr h="370840">
                <a:tc>
                  <a:txBody>
                    <a:bodyPr/>
                    <a:lstStyle/>
                    <a:p>
                      <a:pPr marL="285750" indent="-285750">
                        <a:buFont typeface="Arial" panose="020B0604020202020204" pitchFamily="34" charset="0"/>
                        <a:buChar char="•"/>
                      </a:pPr>
                      <a:r>
                        <a:rPr lang="en-US" dirty="0"/>
                        <a:t>Abacavir (ABC)</a:t>
                      </a:r>
                    </a:p>
                    <a:p>
                      <a:pPr marL="285750" indent="-285750">
                        <a:buFont typeface="Arial" panose="020B0604020202020204" pitchFamily="34" charset="0"/>
                        <a:buChar char="•"/>
                      </a:pPr>
                      <a:r>
                        <a:rPr lang="en-US" dirty="0"/>
                        <a:t>Rilpivirine (RPV)</a:t>
                      </a:r>
                    </a:p>
                    <a:p>
                      <a:pPr marL="285750" indent="-285750">
                        <a:buFont typeface="Arial" panose="020B0604020202020204" pitchFamily="34" charset="0"/>
                        <a:buChar char="•"/>
                      </a:pPr>
                      <a:r>
                        <a:rPr lang="en-US" dirty="0"/>
                        <a:t>Efavirenz (EFV)</a:t>
                      </a:r>
                    </a:p>
                  </a:txBody>
                  <a:tcPr/>
                </a:tc>
                <a:tc>
                  <a:txBody>
                    <a:bodyPr/>
                    <a:lstStyle/>
                    <a:p>
                      <a:pPr marL="285750" indent="-285750">
                        <a:buFont typeface="Arial" panose="020B0604020202020204" pitchFamily="34" charset="0"/>
                        <a:buChar char="•"/>
                      </a:pPr>
                      <a:r>
                        <a:rPr lang="en-US" dirty="0"/>
                        <a:t>ABC should be avoided unless a patient is confirmed to be HLA-B*5701 negative.</a:t>
                      </a:r>
                    </a:p>
                    <a:p>
                      <a:pPr marL="285750" indent="-285750">
                        <a:buFont typeface="Arial" panose="020B0604020202020204" pitchFamily="34" charset="0"/>
                        <a:buChar char="•"/>
                      </a:pPr>
                      <a:r>
                        <a:rPr lang="en-US" dirty="0"/>
                        <a:t>RPV should be administered </a:t>
                      </a:r>
                      <a:r>
                        <a:rPr lang="en-US" b="1" i="1" dirty="0"/>
                        <a:t>only</a:t>
                      </a:r>
                      <a:r>
                        <a:rPr lang="en-US" dirty="0"/>
                        <a:t> in patients confirmed to have a CD4 cell count ≥200 cells/mm</a:t>
                      </a:r>
                      <a:r>
                        <a:rPr lang="en-US" baseline="30000" dirty="0"/>
                        <a:t>3</a:t>
                      </a:r>
                      <a:r>
                        <a:rPr lang="en-US" dirty="0"/>
                        <a:t> and a viral load &lt;100,000 copies/</a:t>
                      </a:r>
                      <a:r>
                        <a:rPr lang="en-US" dirty="0" err="1"/>
                        <a:t>mL.</a:t>
                      </a:r>
                      <a:endParaRPr lang="en-US" dirty="0"/>
                    </a:p>
                    <a:p>
                      <a:pPr marL="285750" indent="-285750">
                        <a:buFont typeface="Arial" panose="020B0604020202020204" pitchFamily="34" charset="0"/>
                        <a:buChar char="•"/>
                      </a:pPr>
                      <a:r>
                        <a:rPr lang="en-US" dirty="0"/>
                        <a:t>EFV is not as well tolerated as other antiretroviral medications, and nonnucleoside reverse transcriptase inhibitors have higher rates of resistance.</a:t>
                      </a:r>
                    </a:p>
                  </a:txBody>
                  <a:tcPr/>
                </a:tc>
                <a:extLst>
                  <a:ext uri="{0D108BD9-81ED-4DB2-BD59-A6C34878D82A}">
                    <a16:rowId xmlns:a16="http://schemas.microsoft.com/office/drawing/2014/main" val="3981397148"/>
                  </a:ext>
                </a:extLst>
              </a:tr>
            </a:tbl>
          </a:graphicData>
        </a:graphic>
      </p:graphicFrame>
      <p:sp>
        <p:nvSpPr>
          <p:cNvPr id="4" name="Footer Placeholder 3">
            <a:extLst>
              <a:ext uri="{FF2B5EF4-FFF2-40B4-BE49-F238E27FC236}">
                <a16:creationId xmlns:a16="http://schemas.microsoft.com/office/drawing/2014/main" id="{F1ACFB4E-6640-4D62-9962-9A16BD6DFEC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6E78ABC-DBF0-4726-8827-FAD567F9E7B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8A9E750-6BD4-463A-8BCB-DA251B30164C}"/>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254066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6E592-4096-49DA-9BC5-3748B74957E1}"/>
              </a:ext>
            </a:extLst>
          </p:cNvPr>
          <p:cNvSpPr>
            <a:spLocks noGrp="1"/>
          </p:cNvSpPr>
          <p:nvPr>
            <p:ph type="title"/>
          </p:nvPr>
        </p:nvSpPr>
        <p:spPr/>
        <p:txBody>
          <a:bodyPr/>
          <a:lstStyle/>
          <a:p>
            <a:r>
              <a:rPr lang="en-US" dirty="0"/>
              <a:t>Preferred Regimens for Rapid ART Initiation in Pregnant Adults</a:t>
            </a:r>
          </a:p>
        </p:txBody>
      </p:sp>
      <p:graphicFrame>
        <p:nvGraphicFramePr>
          <p:cNvPr id="7" name="Content Placeholder 6">
            <a:extLst>
              <a:ext uri="{FF2B5EF4-FFF2-40B4-BE49-F238E27FC236}">
                <a16:creationId xmlns:a16="http://schemas.microsoft.com/office/drawing/2014/main" id="{9C86C37E-9296-4BC4-BC9D-4ED665B4FF36}"/>
              </a:ext>
            </a:extLst>
          </p:cNvPr>
          <p:cNvGraphicFramePr>
            <a:graphicFrameLocks noGrp="1"/>
          </p:cNvGraphicFramePr>
          <p:nvPr>
            <p:ph idx="1"/>
            <p:extLst>
              <p:ext uri="{D42A27DB-BD31-4B8C-83A1-F6EECF244321}">
                <p14:modId xmlns:p14="http://schemas.microsoft.com/office/powerpoint/2010/main" val="957340685"/>
              </p:ext>
            </p:extLst>
          </p:nvPr>
        </p:nvGraphicFramePr>
        <p:xfrm>
          <a:off x="838200" y="1825625"/>
          <a:ext cx="10515600" cy="4211320"/>
        </p:xfrm>
        <a:graphic>
          <a:graphicData uri="http://schemas.openxmlformats.org/drawingml/2006/table">
            <a:tbl>
              <a:tblPr firstRow="1" bandRow="1">
                <a:tableStyleId>{5940675A-B579-460E-94D1-54222C63F5DA}</a:tableStyleId>
              </a:tblPr>
              <a:tblGrid>
                <a:gridCol w="2827421">
                  <a:extLst>
                    <a:ext uri="{9D8B030D-6E8A-4147-A177-3AD203B41FA5}">
                      <a16:colId xmlns:a16="http://schemas.microsoft.com/office/drawing/2014/main" val="1004100325"/>
                    </a:ext>
                  </a:extLst>
                </a:gridCol>
                <a:gridCol w="7688179">
                  <a:extLst>
                    <a:ext uri="{9D8B030D-6E8A-4147-A177-3AD203B41FA5}">
                      <a16:colId xmlns:a16="http://schemas.microsoft.com/office/drawing/2014/main" val="3832702686"/>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586208599"/>
                  </a:ext>
                </a:extLst>
              </a:tr>
              <a:tr h="370840">
                <a:tc>
                  <a:txBody>
                    <a:bodyPr/>
                    <a:lstStyle/>
                    <a:p>
                      <a:r>
                        <a:rPr lang="en-US" dirty="0"/>
                        <a:t>TDF/FTC </a:t>
                      </a:r>
                      <a:r>
                        <a:rPr lang="en-US" i="1" dirty="0"/>
                        <a:t>and</a:t>
                      </a:r>
                      <a:r>
                        <a:rPr lang="en-US" dirty="0"/>
                        <a:t> DTG</a:t>
                      </a:r>
                    </a:p>
                    <a:p>
                      <a:r>
                        <a:rPr lang="en-US" dirty="0"/>
                        <a:t>Truvada </a:t>
                      </a:r>
                      <a:r>
                        <a:rPr lang="en-US" i="1" dirty="0"/>
                        <a:t>and</a:t>
                      </a:r>
                      <a:r>
                        <a:rPr lang="en-US" dirty="0"/>
                        <a:t> Tivicay (A1)</a:t>
                      </a:r>
                    </a:p>
                  </a:txBody>
                  <a:tcPr/>
                </a:tc>
                <a:tc>
                  <a:txBody>
                    <a:bodyPr/>
                    <a:lstStyle/>
                    <a:p>
                      <a:pPr marL="285750" indent="-285750">
                        <a:buFont typeface="Arial" panose="020B0604020202020204" pitchFamily="34" charset="0"/>
                        <a:buChar char="•"/>
                      </a:pPr>
                      <a:r>
                        <a:rPr lang="en-US" sz="1600" dirty="0"/>
                        <a:t>Should not be initiated during the first trimester (&lt;14 weeks), gestational age measured by last menstrual period.</a:t>
                      </a:r>
                    </a:p>
                    <a:p>
                      <a:pPr marL="285750" indent="-285750">
                        <a:buFont typeface="Arial" panose="020B0604020202020204" pitchFamily="34" charset="0"/>
                        <a:buChar char="•"/>
                      </a:pPr>
                      <a:r>
                        <a:rPr lang="en-US" sz="1600" dirty="0"/>
                        <a:t>TDF/FTC should not be used in patients with </a:t>
                      </a:r>
                      <a:r>
                        <a:rPr lang="en-US" sz="1600" dirty="0" err="1"/>
                        <a:t>CrCl</a:t>
                      </a:r>
                      <a:r>
                        <a:rPr lang="en-US" sz="1600" dirty="0"/>
                        <a:t> &lt;50 mL/min; re-evaluate after baseline laboratory testing results are available.</a:t>
                      </a:r>
                    </a:p>
                    <a:p>
                      <a:pPr marL="285750" indent="-285750">
                        <a:buFont typeface="Arial" panose="020B0604020202020204" pitchFamily="34" charset="0"/>
                        <a:buChar char="•"/>
                      </a:pPr>
                      <a:r>
                        <a:rPr lang="en-US" sz="1600" dirty="0"/>
                        <a:t>Magnesium- or aluminum-containing antacids may be taken 2 hours before or 6 hours after DTG; calcium-containing antacids or iron supplements may be taken simultaneously if taken with food.</a:t>
                      </a:r>
                    </a:p>
                  </a:txBody>
                  <a:tcPr/>
                </a:tc>
                <a:extLst>
                  <a:ext uri="{0D108BD9-81ED-4DB2-BD59-A6C34878D82A}">
                    <a16:rowId xmlns:a16="http://schemas.microsoft.com/office/drawing/2014/main" val="3981397148"/>
                  </a:ext>
                </a:extLst>
              </a:tr>
              <a:tr h="370840">
                <a:tc>
                  <a:txBody>
                    <a:bodyPr/>
                    <a:lstStyle/>
                    <a:p>
                      <a:r>
                        <a:rPr lang="en-US" dirty="0"/>
                        <a:t>TDF/FTC </a:t>
                      </a:r>
                      <a:r>
                        <a:rPr lang="en-US" i="1" dirty="0"/>
                        <a:t>and</a:t>
                      </a:r>
                      <a:r>
                        <a:rPr lang="en-US" dirty="0"/>
                        <a:t> ATV </a:t>
                      </a:r>
                      <a:r>
                        <a:rPr lang="en-US" i="1" dirty="0"/>
                        <a:t>and</a:t>
                      </a:r>
                      <a:r>
                        <a:rPr lang="en-US" dirty="0"/>
                        <a:t> RTV</a:t>
                      </a:r>
                    </a:p>
                    <a:p>
                      <a:r>
                        <a:rPr lang="en-US" dirty="0"/>
                        <a:t>Truvada </a:t>
                      </a:r>
                      <a:r>
                        <a:rPr lang="en-US" i="1" dirty="0"/>
                        <a:t>and</a:t>
                      </a:r>
                      <a:r>
                        <a:rPr lang="en-US" dirty="0"/>
                        <a:t> Reyataz </a:t>
                      </a:r>
                      <a:r>
                        <a:rPr lang="en-US" i="1" dirty="0"/>
                        <a:t>and</a:t>
                      </a:r>
                      <a:r>
                        <a:rPr lang="en-US" dirty="0"/>
                        <a:t> Norvir (A2)</a:t>
                      </a:r>
                    </a:p>
                  </a:txBody>
                  <a:tcPr/>
                </a:tc>
                <a:tc>
                  <a:txBody>
                    <a:bodyPr/>
                    <a:lstStyle/>
                    <a:p>
                      <a:pPr marL="285750" indent="-285750">
                        <a:buFont typeface="Arial" panose="020B0604020202020204" pitchFamily="34" charset="0"/>
                        <a:buChar char="•"/>
                      </a:pPr>
                      <a:r>
                        <a:rPr lang="en-US" sz="1600" dirty="0"/>
                        <a:t>TDF/FTC should not be used in patients with </a:t>
                      </a:r>
                      <a:r>
                        <a:rPr lang="en-US" sz="1600" dirty="0" err="1"/>
                        <a:t>CrCl</a:t>
                      </a:r>
                      <a:r>
                        <a:rPr lang="en-US" sz="1600" dirty="0"/>
                        <a:t> &lt;50 mL/min; re-evaluate after baseline laboratory testing results are available.</a:t>
                      </a:r>
                    </a:p>
                    <a:p>
                      <a:pPr marL="285750" indent="-285750">
                        <a:buFont typeface="Arial" panose="020B0604020202020204" pitchFamily="34" charset="0"/>
                        <a:buChar char="•"/>
                      </a:pPr>
                      <a:r>
                        <a:rPr lang="en-US" sz="1600" dirty="0"/>
                        <a:t>Carefully consider drug-drug interactions with RTV.</a:t>
                      </a:r>
                    </a:p>
                    <a:p>
                      <a:pPr marL="285750" indent="-285750">
                        <a:buFont typeface="Arial" panose="020B0604020202020204" pitchFamily="34" charset="0"/>
                        <a:buChar char="•"/>
                      </a:pPr>
                      <a:r>
                        <a:rPr lang="en-US" sz="1600" dirty="0"/>
                        <a:t>Scleral icterus from benign hyperbilirubinemia due to ATV may be a patient concern.</a:t>
                      </a:r>
                    </a:p>
                    <a:p>
                      <a:pPr marL="285750" indent="-285750">
                        <a:buFont typeface="Arial" panose="020B0604020202020204" pitchFamily="34" charset="0"/>
                        <a:buChar char="•"/>
                      </a:pPr>
                      <a:r>
                        <a:rPr lang="en-US" sz="1600" dirty="0"/>
                        <a:t>The recommended dose of ATV is 300 mg once daily in the first trimester; the dose increases to 400 mg once daily in the second and third trimesters when used with either TDF or a histamine-2 receptor antagonist.</a:t>
                      </a:r>
                    </a:p>
                    <a:p>
                      <a:pPr marL="285750" indent="-285750">
                        <a:buFont typeface="Arial" panose="020B0604020202020204" pitchFamily="34" charset="0"/>
                        <a:buChar char="•"/>
                      </a:pPr>
                      <a:r>
                        <a:rPr lang="en-US" sz="1600" dirty="0"/>
                        <a:t>This regimen can be initiated in the first trimester.</a:t>
                      </a:r>
                    </a:p>
                  </a:txBody>
                  <a:tcPr/>
                </a:tc>
                <a:extLst>
                  <a:ext uri="{0D108BD9-81ED-4DB2-BD59-A6C34878D82A}">
                    <a16:rowId xmlns:a16="http://schemas.microsoft.com/office/drawing/2014/main" val="3817758789"/>
                  </a:ext>
                </a:extLst>
              </a:tr>
            </a:tbl>
          </a:graphicData>
        </a:graphic>
      </p:graphicFrame>
      <p:sp>
        <p:nvSpPr>
          <p:cNvPr id="4" name="Footer Placeholder 3">
            <a:extLst>
              <a:ext uri="{FF2B5EF4-FFF2-40B4-BE49-F238E27FC236}">
                <a16:creationId xmlns:a16="http://schemas.microsoft.com/office/drawing/2014/main" id="{F1ACFB4E-6640-4D62-9962-9A16BD6DFEC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6E78ABC-DBF0-4726-8827-FAD567F9E7B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8A9E750-6BD4-463A-8BCB-DA251B30164C}"/>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6524246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6E592-4096-49DA-9BC5-3748B74957E1}"/>
              </a:ext>
            </a:extLst>
          </p:cNvPr>
          <p:cNvSpPr>
            <a:spLocks noGrp="1"/>
          </p:cNvSpPr>
          <p:nvPr>
            <p:ph type="title"/>
          </p:nvPr>
        </p:nvSpPr>
        <p:spPr/>
        <p:txBody>
          <a:bodyPr/>
          <a:lstStyle/>
          <a:p>
            <a:r>
              <a:rPr lang="en-US" dirty="0"/>
              <a:t>Preferred Regimens for Rapid ART Initiation in Pregnant Adults</a:t>
            </a:r>
            <a:r>
              <a:rPr lang="en-US" b="0" i="1" dirty="0"/>
              <a:t>, continued</a:t>
            </a:r>
          </a:p>
        </p:txBody>
      </p:sp>
      <p:graphicFrame>
        <p:nvGraphicFramePr>
          <p:cNvPr id="7" name="Content Placeholder 6">
            <a:extLst>
              <a:ext uri="{FF2B5EF4-FFF2-40B4-BE49-F238E27FC236}">
                <a16:creationId xmlns:a16="http://schemas.microsoft.com/office/drawing/2014/main" id="{9C86C37E-9296-4BC4-BC9D-4ED665B4FF36}"/>
              </a:ext>
            </a:extLst>
          </p:cNvPr>
          <p:cNvGraphicFramePr>
            <a:graphicFrameLocks noGrp="1"/>
          </p:cNvGraphicFramePr>
          <p:nvPr>
            <p:ph idx="1"/>
            <p:extLst>
              <p:ext uri="{D42A27DB-BD31-4B8C-83A1-F6EECF244321}">
                <p14:modId xmlns:p14="http://schemas.microsoft.com/office/powerpoint/2010/main" val="2072815631"/>
              </p:ext>
            </p:extLst>
          </p:nvPr>
        </p:nvGraphicFramePr>
        <p:xfrm>
          <a:off x="838200" y="1825625"/>
          <a:ext cx="10515600" cy="4119880"/>
        </p:xfrm>
        <a:graphic>
          <a:graphicData uri="http://schemas.openxmlformats.org/drawingml/2006/table">
            <a:tbl>
              <a:tblPr firstRow="1" bandRow="1">
                <a:tableStyleId>{5940675A-B579-460E-94D1-54222C63F5DA}</a:tableStyleId>
              </a:tblPr>
              <a:tblGrid>
                <a:gridCol w="2827421">
                  <a:extLst>
                    <a:ext uri="{9D8B030D-6E8A-4147-A177-3AD203B41FA5}">
                      <a16:colId xmlns:a16="http://schemas.microsoft.com/office/drawing/2014/main" val="1004100325"/>
                    </a:ext>
                  </a:extLst>
                </a:gridCol>
                <a:gridCol w="7688179">
                  <a:extLst>
                    <a:ext uri="{9D8B030D-6E8A-4147-A177-3AD203B41FA5}">
                      <a16:colId xmlns:a16="http://schemas.microsoft.com/office/drawing/2014/main" val="3832702686"/>
                    </a:ext>
                  </a:extLst>
                </a:gridCol>
              </a:tblGrid>
              <a:tr h="370840">
                <a:tc>
                  <a:txBody>
                    <a:bodyPr/>
                    <a:lstStyle/>
                    <a:p>
                      <a:r>
                        <a:rPr lang="en-US" b="1" dirty="0">
                          <a:solidFill>
                            <a:schemeClr val="bg1"/>
                          </a:solidFill>
                        </a:rPr>
                        <a:t>Regimen</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586208599"/>
                  </a:ext>
                </a:extLst>
              </a:tr>
              <a:tr h="370840">
                <a:tc>
                  <a:txBody>
                    <a:bodyPr/>
                    <a:lstStyle/>
                    <a:p>
                      <a:r>
                        <a:rPr lang="en-US" dirty="0"/>
                        <a:t>TDF/FTC </a:t>
                      </a:r>
                      <a:r>
                        <a:rPr lang="en-US" i="1" dirty="0"/>
                        <a:t>and</a:t>
                      </a:r>
                      <a:r>
                        <a:rPr lang="en-US" dirty="0"/>
                        <a:t> DRV/RTV</a:t>
                      </a:r>
                    </a:p>
                    <a:p>
                      <a:r>
                        <a:rPr lang="en-US" dirty="0"/>
                        <a:t>Truvada </a:t>
                      </a:r>
                      <a:r>
                        <a:rPr lang="en-US" i="1" dirty="0"/>
                        <a:t>and</a:t>
                      </a:r>
                      <a:r>
                        <a:rPr lang="en-US" dirty="0"/>
                        <a:t> Prezista </a:t>
                      </a:r>
                      <a:r>
                        <a:rPr lang="en-US" i="1" dirty="0"/>
                        <a:t>and</a:t>
                      </a:r>
                      <a:r>
                        <a:rPr lang="en-US" dirty="0"/>
                        <a:t> Norvir (A2)</a:t>
                      </a:r>
                    </a:p>
                  </a:txBody>
                  <a:tcPr/>
                </a:tc>
                <a:tc>
                  <a:txBody>
                    <a:bodyPr/>
                    <a:lstStyle/>
                    <a:p>
                      <a:pPr marL="285750" indent="-285750">
                        <a:buFont typeface="Arial" panose="020B0604020202020204" pitchFamily="34" charset="0"/>
                        <a:buChar char="•"/>
                      </a:pPr>
                      <a:r>
                        <a:rPr lang="en-US" sz="1800" dirty="0"/>
                        <a:t>Twice-daily DRV/RTV dosing (DRV 600 mg plus RTV 100 mg with food) is recommended in pregnancy.</a:t>
                      </a:r>
                    </a:p>
                    <a:p>
                      <a:pPr marL="285750" indent="-285750">
                        <a:buFont typeface="Arial" panose="020B0604020202020204" pitchFamily="34" charset="0"/>
                        <a:buChar char="•"/>
                      </a:pPr>
                      <a:r>
                        <a:rPr lang="en-US" sz="1800" dirty="0"/>
                        <a:t>TDF/FTC should not be used in patients with </a:t>
                      </a:r>
                      <a:r>
                        <a:rPr lang="en-US" sz="1800" dirty="0" err="1"/>
                        <a:t>CrCl</a:t>
                      </a:r>
                      <a:r>
                        <a:rPr lang="en-US" sz="1800" dirty="0"/>
                        <a:t> &lt;50 mL/min; re-evaluate after baseline laboratory testing results are available.</a:t>
                      </a:r>
                    </a:p>
                    <a:p>
                      <a:pPr marL="285750" indent="-285750">
                        <a:buFont typeface="Arial" panose="020B0604020202020204" pitchFamily="34" charset="0"/>
                        <a:buChar char="•"/>
                      </a:pPr>
                      <a:r>
                        <a:rPr lang="en-US" sz="1800" dirty="0"/>
                        <a:t>Twice-daily DRV/RTV dosing (DRV 600 mg plus RTV 100 mg with food) is recommended in pregnancy.</a:t>
                      </a:r>
                    </a:p>
                    <a:p>
                      <a:pPr marL="285750" indent="-285750">
                        <a:buFont typeface="Arial" panose="020B0604020202020204" pitchFamily="34" charset="0"/>
                        <a:buChar char="•"/>
                      </a:pPr>
                      <a:r>
                        <a:rPr lang="en-US" sz="1800" dirty="0"/>
                        <a:t>Regimen can be initiated in the first trimester.</a:t>
                      </a:r>
                    </a:p>
                  </a:txBody>
                  <a:tcPr/>
                </a:tc>
                <a:extLst>
                  <a:ext uri="{0D108BD9-81ED-4DB2-BD59-A6C34878D82A}">
                    <a16:rowId xmlns:a16="http://schemas.microsoft.com/office/drawing/2014/main" val="3981397148"/>
                  </a:ext>
                </a:extLst>
              </a:tr>
              <a:tr h="370840">
                <a:tc>
                  <a:txBody>
                    <a:bodyPr/>
                    <a:lstStyle/>
                    <a:p>
                      <a:r>
                        <a:rPr lang="en-US" dirty="0"/>
                        <a:t>TDF/FTC </a:t>
                      </a:r>
                      <a:r>
                        <a:rPr lang="en-US" i="1" dirty="0"/>
                        <a:t>and</a:t>
                      </a:r>
                      <a:r>
                        <a:rPr lang="en-US" dirty="0"/>
                        <a:t> RAL</a:t>
                      </a:r>
                    </a:p>
                    <a:p>
                      <a:r>
                        <a:rPr lang="en-US" dirty="0"/>
                        <a:t>Truvada </a:t>
                      </a:r>
                      <a:r>
                        <a:rPr lang="en-US" i="1" dirty="0"/>
                        <a:t>and</a:t>
                      </a:r>
                      <a:r>
                        <a:rPr lang="en-US" dirty="0"/>
                        <a:t> Isentress (A2)</a:t>
                      </a:r>
                    </a:p>
                  </a:txBody>
                  <a:tcPr/>
                </a:tc>
                <a:tc>
                  <a:txBody>
                    <a:bodyPr/>
                    <a:lstStyle/>
                    <a:p>
                      <a:pPr marL="285750" indent="-285750">
                        <a:buFont typeface="Arial" panose="020B0604020202020204" pitchFamily="34" charset="0"/>
                        <a:buChar char="•"/>
                      </a:pPr>
                      <a:r>
                        <a:rPr lang="en-US" sz="1800" dirty="0"/>
                        <a:t>RAL 400 mg twice daily is recommended in pregnancy, not once-daily RAL HD.</a:t>
                      </a:r>
                    </a:p>
                    <a:p>
                      <a:pPr marL="285750" indent="-285750">
                        <a:buFont typeface="Arial" panose="020B0604020202020204" pitchFamily="34" charset="0"/>
                        <a:buChar char="•"/>
                      </a:pPr>
                      <a:r>
                        <a:rPr lang="en-US" sz="1800" dirty="0"/>
                        <a:t>TDF/FTC should not be used in patients with </a:t>
                      </a:r>
                      <a:r>
                        <a:rPr lang="en-US" sz="1800" dirty="0" err="1"/>
                        <a:t>CrCl</a:t>
                      </a:r>
                      <a:r>
                        <a:rPr lang="en-US" sz="1800" dirty="0"/>
                        <a:t> &lt;50 mL/min; re-evaluate after baseline laboratory testing results are available.</a:t>
                      </a:r>
                    </a:p>
                    <a:p>
                      <a:pPr marL="285750" indent="-285750">
                        <a:buFont typeface="Arial" panose="020B0604020202020204" pitchFamily="34" charset="0"/>
                        <a:buChar char="•"/>
                      </a:pPr>
                      <a:r>
                        <a:rPr lang="en-US" sz="1800" dirty="0"/>
                        <a:t>Administer as TDF/FTC once daily and RAL 400 mg twice daily.</a:t>
                      </a:r>
                    </a:p>
                    <a:p>
                      <a:pPr marL="285750" indent="-285750">
                        <a:buFont typeface="Arial" panose="020B0604020202020204" pitchFamily="34" charset="0"/>
                        <a:buChar char="•"/>
                      </a:pPr>
                      <a:r>
                        <a:rPr lang="en-US" sz="1800" dirty="0"/>
                        <a:t>The recommended dose of RAL is 400 mg twice daily without regard to food.</a:t>
                      </a:r>
                    </a:p>
                    <a:p>
                      <a:pPr marL="285750" indent="-285750">
                        <a:buFont typeface="Arial" panose="020B0604020202020204" pitchFamily="34" charset="0"/>
                        <a:buChar char="•"/>
                      </a:pPr>
                      <a:r>
                        <a:rPr lang="en-US" sz="1800" dirty="0"/>
                        <a:t>This regimen can be initiated in the first trimester.</a:t>
                      </a:r>
                    </a:p>
                  </a:txBody>
                  <a:tcPr/>
                </a:tc>
                <a:extLst>
                  <a:ext uri="{0D108BD9-81ED-4DB2-BD59-A6C34878D82A}">
                    <a16:rowId xmlns:a16="http://schemas.microsoft.com/office/drawing/2014/main" val="3817758789"/>
                  </a:ext>
                </a:extLst>
              </a:tr>
            </a:tbl>
          </a:graphicData>
        </a:graphic>
      </p:graphicFrame>
      <p:sp>
        <p:nvSpPr>
          <p:cNvPr id="4" name="Footer Placeholder 3">
            <a:extLst>
              <a:ext uri="{FF2B5EF4-FFF2-40B4-BE49-F238E27FC236}">
                <a16:creationId xmlns:a16="http://schemas.microsoft.com/office/drawing/2014/main" id="{F1ACFB4E-6640-4D62-9962-9A16BD6DFEC3}"/>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6E78ABC-DBF0-4726-8827-FAD567F9E7B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8A9E750-6BD4-463A-8BCB-DA251B30164C}"/>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4098601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0A8C4-110F-48E6-94E2-4A82B4D46462}"/>
              </a:ext>
            </a:extLst>
          </p:cNvPr>
          <p:cNvSpPr>
            <a:spLocks noGrp="1"/>
          </p:cNvSpPr>
          <p:nvPr>
            <p:ph type="title"/>
          </p:nvPr>
        </p:nvSpPr>
        <p:spPr/>
        <p:txBody>
          <a:bodyPr/>
          <a:lstStyle/>
          <a:p>
            <a:r>
              <a:rPr lang="en-US" dirty="0"/>
              <a:t>Recommendations:</a:t>
            </a:r>
            <a:br>
              <a:rPr lang="en-US" dirty="0"/>
            </a:br>
            <a:r>
              <a:rPr lang="en-US" dirty="0"/>
              <a:t>Long-Term </a:t>
            </a:r>
            <a:r>
              <a:rPr lang="en-US" dirty="0" err="1"/>
              <a:t>Nonprogressors</a:t>
            </a:r>
            <a:r>
              <a:rPr lang="en-US" dirty="0"/>
              <a:t> and Elite Controllers</a:t>
            </a:r>
          </a:p>
        </p:txBody>
      </p:sp>
      <p:sp>
        <p:nvSpPr>
          <p:cNvPr id="3" name="Content Placeholder 2">
            <a:extLst>
              <a:ext uri="{FF2B5EF4-FFF2-40B4-BE49-F238E27FC236}">
                <a16:creationId xmlns:a16="http://schemas.microsoft.com/office/drawing/2014/main" id="{0F160B76-CAF9-4465-A40E-ABA82BCA0587}"/>
              </a:ext>
            </a:extLst>
          </p:cNvPr>
          <p:cNvSpPr>
            <a:spLocks noGrp="1"/>
          </p:cNvSpPr>
          <p:nvPr>
            <p:ph idx="1"/>
          </p:nvPr>
        </p:nvSpPr>
        <p:spPr/>
        <p:txBody>
          <a:bodyPr/>
          <a:lstStyle/>
          <a:p>
            <a:r>
              <a:rPr lang="en-US" dirty="0"/>
              <a:t>Decisions to initiate ART in long-term </a:t>
            </a:r>
            <a:r>
              <a:rPr lang="en-US" dirty="0" err="1"/>
              <a:t>nonprogressors</a:t>
            </a:r>
            <a:r>
              <a:rPr lang="en-US" dirty="0"/>
              <a:t> (A2) and elite controllers (A3) should be individualized.</a:t>
            </a:r>
          </a:p>
          <a:p>
            <a:r>
              <a:rPr lang="en-US" dirty="0"/>
              <a:t>Clinicians should consult with a provider experienced in the management of ART when considering whether to initiate ART in long-term </a:t>
            </a:r>
            <a:r>
              <a:rPr lang="en-US" dirty="0" err="1"/>
              <a:t>nonprogressors</a:t>
            </a:r>
            <a:r>
              <a:rPr lang="en-US" dirty="0"/>
              <a:t> and elite controllers. (A3)</a:t>
            </a:r>
          </a:p>
        </p:txBody>
      </p:sp>
      <p:sp>
        <p:nvSpPr>
          <p:cNvPr id="4" name="Footer Placeholder 3">
            <a:extLst>
              <a:ext uri="{FF2B5EF4-FFF2-40B4-BE49-F238E27FC236}">
                <a16:creationId xmlns:a16="http://schemas.microsoft.com/office/drawing/2014/main" id="{420C03D2-8224-4614-964E-1A057CD6625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7508B70F-99FF-4294-B407-65A5EEB3E5B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DE983A7-65D0-4067-8742-6DDF2E041AE2}"/>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877499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B5E2F-A64B-411B-8BC0-E4868C30956A}"/>
              </a:ext>
            </a:extLst>
          </p:cNvPr>
          <p:cNvSpPr>
            <a:spLocks noGrp="1"/>
          </p:cNvSpPr>
          <p:nvPr>
            <p:ph type="title"/>
          </p:nvPr>
        </p:nvSpPr>
        <p:spPr/>
        <p:txBody>
          <a:bodyPr/>
          <a:lstStyle/>
          <a:p>
            <a:r>
              <a:rPr lang="en-US" dirty="0"/>
              <a:t>Recommendations:</a:t>
            </a:r>
            <a:br>
              <a:rPr lang="en-US" dirty="0"/>
            </a:br>
            <a:r>
              <a:rPr lang="en-US" dirty="0"/>
              <a:t>Patients With Acute Opportunistic Infections</a:t>
            </a:r>
          </a:p>
        </p:txBody>
      </p:sp>
      <p:sp>
        <p:nvSpPr>
          <p:cNvPr id="3" name="Content Placeholder 2">
            <a:extLst>
              <a:ext uri="{FF2B5EF4-FFF2-40B4-BE49-F238E27FC236}">
                <a16:creationId xmlns:a16="http://schemas.microsoft.com/office/drawing/2014/main" id="{9DDB2231-3452-4C3B-8469-C674116C2CD6}"/>
              </a:ext>
            </a:extLst>
          </p:cNvPr>
          <p:cNvSpPr>
            <a:spLocks noGrp="1"/>
          </p:cNvSpPr>
          <p:nvPr>
            <p:ph idx="1"/>
          </p:nvPr>
        </p:nvSpPr>
        <p:spPr/>
        <p:txBody>
          <a:bodyPr>
            <a:normAutofit fontScale="85000" lnSpcReduction="20000"/>
          </a:bodyPr>
          <a:lstStyle/>
          <a:p>
            <a:r>
              <a:rPr lang="en-US" dirty="0"/>
              <a:t>Clinicians should recommend that patients beginning treatment for acute OIs initiate ART within 2 weeks of OI diagnosis (see next recommendation for exceptions). (A1)</a:t>
            </a:r>
          </a:p>
          <a:p>
            <a:r>
              <a:rPr lang="en-US" dirty="0"/>
              <a:t>Clinicians should not immediately initiate ART in patients with TB or cryptococcal meningitis. (A1)</a:t>
            </a:r>
          </a:p>
          <a:p>
            <a:r>
              <a:rPr lang="en-US" dirty="0"/>
              <a:t>Consultation with a clinician with experience in management of ART in the setting of acute OIs is recommended. (A3)</a:t>
            </a:r>
          </a:p>
          <a:p>
            <a:r>
              <a:rPr lang="en-US" dirty="0"/>
              <a:t>For all other manifestations of TB, clinicians should initiate ART in patients with HIV as follows:</a:t>
            </a:r>
          </a:p>
          <a:p>
            <a:pPr lvl="1"/>
            <a:r>
              <a:rPr lang="en-US" dirty="0"/>
              <a:t>For patients with CD4 counts ≥50 cells/mm</a:t>
            </a:r>
            <a:r>
              <a:rPr lang="en-US" baseline="30000" dirty="0"/>
              <a:t>3</a:t>
            </a:r>
            <a:r>
              <a:rPr lang="en-US" dirty="0"/>
              <a:t>: as soon as they are tolerating anti-TB therapy and no later than 8 to 12 weeks after initiating anti-TB therapy. (A1)</a:t>
            </a:r>
          </a:p>
          <a:p>
            <a:pPr lvl="1"/>
            <a:r>
              <a:rPr lang="en-US" dirty="0"/>
              <a:t>For patients with CD4 counts &lt;50 cells/mm</a:t>
            </a:r>
            <a:r>
              <a:rPr lang="en-US" baseline="30000" dirty="0"/>
              <a:t>3</a:t>
            </a:r>
            <a:r>
              <a:rPr lang="en-US" dirty="0"/>
              <a:t>: within 2 weeks of initiating anti-TB therapy. (A1)</a:t>
            </a:r>
          </a:p>
        </p:txBody>
      </p:sp>
      <p:sp>
        <p:nvSpPr>
          <p:cNvPr id="4" name="Footer Placeholder 3">
            <a:extLst>
              <a:ext uri="{FF2B5EF4-FFF2-40B4-BE49-F238E27FC236}">
                <a16:creationId xmlns:a16="http://schemas.microsoft.com/office/drawing/2014/main" id="{D440338B-8B19-4005-8518-1D626A082890}"/>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35C63CB-1A2C-4DC3-A4EB-5E73AA511E7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4C8C5F8-3AB0-4147-BDF5-3F70CCB48F1C}"/>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5623862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When to Initiate ART, With Protocol for Rapid Initiation</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536E9-EF86-45BB-9C0C-8D05F11B8D59}"/>
              </a:ext>
            </a:extLst>
          </p:cNvPr>
          <p:cNvSpPr>
            <a:spLocks noGrp="1"/>
          </p:cNvSpPr>
          <p:nvPr>
            <p:ph type="title"/>
          </p:nvPr>
        </p:nvSpPr>
        <p:spPr/>
        <p:txBody>
          <a:bodyPr/>
          <a:lstStyle/>
          <a:p>
            <a:r>
              <a:rPr lang="en-US" dirty="0"/>
              <a:t>Recommendation:</a:t>
            </a:r>
            <a:br>
              <a:rPr lang="en-US" dirty="0"/>
            </a:br>
            <a:r>
              <a:rPr lang="en-US" dirty="0"/>
              <a:t>Benefits and Risks of ART</a:t>
            </a:r>
          </a:p>
        </p:txBody>
      </p:sp>
      <p:sp>
        <p:nvSpPr>
          <p:cNvPr id="3" name="Content Placeholder 2">
            <a:extLst>
              <a:ext uri="{FF2B5EF4-FFF2-40B4-BE49-F238E27FC236}">
                <a16:creationId xmlns:a16="http://schemas.microsoft.com/office/drawing/2014/main" id="{45CFBD86-D5DF-4C3B-B442-DCC4A37378EA}"/>
              </a:ext>
            </a:extLst>
          </p:cNvPr>
          <p:cNvSpPr>
            <a:spLocks noGrp="1"/>
          </p:cNvSpPr>
          <p:nvPr>
            <p:ph idx="1"/>
          </p:nvPr>
        </p:nvSpPr>
        <p:spPr/>
        <p:txBody>
          <a:bodyPr/>
          <a:lstStyle/>
          <a:p>
            <a:r>
              <a:rPr lang="en-US" dirty="0"/>
              <a:t>Clinicians should recommend antiretroviral therapy to all patients with HIV infection. (A1)</a:t>
            </a:r>
          </a:p>
        </p:txBody>
      </p:sp>
      <p:sp>
        <p:nvSpPr>
          <p:cNvPr id="4" name="Footer Placeholder 3">
            <a:extLst>
              <a:ext uri="{FF2B5EF4-FFF2-40B4-BE49-F238E27FC236}">
                <a16:creationId xmlns:a16="http://schemas.microsoft.com/office/drawing/2014/main" id="{0E1251B1-2F45-42C4-B6AC-AF5D8158635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0694D841-2531-434D-B07B-6268646243C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11EC74E5-4D77-42FC-B111-C27674EC6B7B}"/>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570211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BD801-F40B-4C31-BF8F-CC2E420FF607}"/>
              </a:ext>
            </a:extLst>
          </p:cNvPr>
          <p:cNvSpPr>
            <a:spLocks noGrp="1"/>
          </p:cNvSpPr>
          <p:nvPr>
            <p:ph type="title"/>
          </p:nvPr>
        </p:nvSpPr>
        <p:spPr/>
        <p:txBody>
          <a:bodyPr/>
          <a:lstStyle/>
          <a:p>
            <a:r>
              <a:rPr lang="en-US" dirty="0"/>
              <a:t>Recommendations:</a:t>
            </a:r>
            <a:br>
              <a:rPr lang="en-US" dirty="0"/>
            </a:br>
            <a:r>
              <a:rPr lang="en-US" dirty="0"/>
              <a:t>Rationale for Rapid ART Initiation</a:t>
            </a:r>
          </a:p>
        </p:txBody>
      </p:sp>
      <p:sp>
        <p:nvSpPr>
          <p:cNvPr id="3" name="Content Placeholder 2">
            <a:extLst>
              <a:ext uri="{FF2B5EF4-FFF2-40B4-BE49-F238E27FC236}">
                <a16:creationId xmlns:a16="http://schemas.microsoft.com/office/drawing/2014/main" id="{FBD8CFC7-9C04-47C4-B39B-6CCF748D5BB8}"/>
              </a:ext>
            </a:extLst>
          </p:cNvPr>
          <p:cNvSpPr>
            <a:spLocks noGrp="1"/>
          </p:cNvSpPr>
          <p:nvPr>
            <p:ph idx="1"/>
          </p:nvPr>
        </p:nvSpPr>
        <p:spPr/>
        <p:txBody>
          <a:bodyPr>
            <a:normAutofit fontScale="85000" lnSpcReduction="20000"/>
          </a:bodyPr>
          <a:lstStyle/>
          <a:p>
            <a:r>
              <a:rPr lang="en-US" dirty="0"/>
              <a:t>Clinicians should recommend ART for all patients with a diagnosis of HIV infection. (A1)</a:t>
            </a:r>
          </a:p>
          <a:p>
            <a:r>
              <a:rPr lang="en-US" dirty="0"/>
              <a:t>Clinicians should offer rapid initiation of ART—preferably on the same day (A1) or within 72 hours—to all individuals who are candidates for rapid ART initiation and who have:</a:t>
            </a:r>
          </a:p>
          <a:p>
            <a:pPr lvl="1"/>
            <a:r>
              <a:rPr lang="en-US" dirty="0"/>
              <a:t>A confirmed HIV diagnosis (A1), or</a:t>
            </a:r>
          </a:p>
          <a:p>
            <a:pPr lvl="1"/>
            <a:r>
              <a:rPr lang="en-US" dirty="0"/>
              <a:t>A reactive HIV screening result pending results of a confirmatory HIV test (A2), or</a:t>
            </a:r>
          </a:p>
          <a:p>
            <a:pPr lvl="1"/>
            <a:r>
              <a:rPr lang="en-US" dirty="0"/>
              <a:t>Suspected acute HIV infection, i.e., HIV antibody negative and HIV RNA positive (A2).</a:t>
            </a:r>
          </a:p>
          <a:p>
            <a:r>
              <a:rPr lang="en-US" dirty="0"/>
              <a:t>Clinicians should counsel patients with seronegative partners about the reduction of HIV transmission risk after effective ART is initiated and viral suppression is achieved, and should strongly recommend ART for patients with seronegative partners. (A1)</a:t>
            </a:r>
          </a:p>
        </p:txBody>
      </p:sp>
      <p:sp>
        <p:nvSpPr>
          <p:cNvPr id="4" name="Footer Placeholder 3">
            <a:extLst>
              <a:ext uri="{FF2B5EF4-FFF2-40B4-BE49-F238E27FC236}">
                <a16:creationId xmlns:a16="http://schemas.microsoft.com/office/drawing/2014/main" id="{E6A95FFC-5C91-4C90-9593-0D9C80CE67D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5A4424B-4C30-4F3D-A936-C24AE785F39A}"/>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8CD1F52A-4FA1-451A-9E08-BC2BD54EB16A}"/>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416581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4CCED-7B52-44F0-8C9B-5388FDE30B43}"/>
              </a:ext>
            </a:extLst>
          </p:cNvPr>
          <p:cNvSpPr>
            <a:spLocks noGrp="1"/>
          </p:cNvSpPr>
          <p:nvPr>
            <p:ph type="title"/>
          </p:nvPr>
        </p:nvSpPr>
        <p:spPr/>
        <p:txBody>
          <a:bodyPr/>
          <a:lstStyle/>
          <a:p>
            <a:r>
              <a:rPr lang="en-US" dirty="0"/>
              <a:t>Recommendations:</a:t>
            </a:r>
            <a:br>
              <a:rPr lang="en-US" dirty="0"/>
            </a:br>
            <a:r>
              <a:rPr lang="en-US" dirty="0"/>
              <a:t>Rationale for Rapid ART Initiation</a:t>
            </a:r>
            <a:r>
              <a:rPr lang="en-US" b="0" i="1" dirty="0"/>
              <a:t>, continued</a:t>
            </a:r>
          </a:p>
        </p:txBody>
      </p:sp>
      <p:sp>
        <p:nvSpPr>
          <p:cNvPr id="3" name="Content Placeholder 2">
            <a:extLst>
              <a:ext uri="{FF2B5EF4-FFF2-40B4-BE49-F238E27FC236}">
                <a16:creationId xmlns:a16="http://schemas.microsoft.com/office/drawing/2014/main" id="{5FF75067-0D6E-4E1F-8A34-13532D9DD28C}"/>
              </a:ext>
            </a:extLst>
          </p:cNvPr>
          <p:cNvSpPr>
            <a:spLocks noGrp="1"/>
          </p:cNvSpPr>
          <p:nvPr>
            <p:ph idx="1"/>
          </p:nvPr>
        </p:nvSpPr>
        <p:spPr/>
        <p:txBody>
          <a:bodyPr>
            <a:normAutofit fontScale="85000" lnSpcReduction="20000"/>
          </a:bodyPr>
          <a:lstStyle/>
          <a:p>
            <a:r>
              <a:rPr lang="en-US" dirty="0"/>
              <a:t>Clinicians should evaluate and prepare patients for ART initiation as soon as possible; completion of the following should not delay initiation:</a:t>
            </a:r>
          </a:p>
          <a:p>
            <a:pPr lvl="1"/>
            <a:r>
              <a:rPr lang="en-US" dirty="0"/>
              <a:t>Discuss benefits and risks of ART with the patient. (A3)</a:t>
            </a:r>
          </a:p>
          <a:p>
            <a:pPr lvl="1"/>
            <a:r>
              <a:rPr lang="en-US" dirty="0"/>
              <a:t>Assess patient readiness. (A3)</a:t>
            </a:r>
          </a:p>
          <a:p>
            <a:pPr lvl="1"/>
            <a:r>
              <a:rPr lang="en-US" dirty="0"/>
              <a:t>Identify and ameliorate factors that might interfere with successful adherence to treatment, including inadequate access to medication, inadequate supportive services, psychosocial factors, active substance use, or mental health disorders. (A2)</a:t>
            </a:r>
          </a:p>
          <a:p>
            <a:r>
              <a:rPr lang="en-US" dirty="0"/>
              <a:t>Clinicians should refer patients for supportive services as necessary to address modifiable barriers to adherence. An ongoing plan for coordination of care should be established. (A3)</a:t>
            </a:r>
          </a:p>
          <a:p>
            <a:r>
              <a:rPr lang="en-US" dirty="0"/>
              <a:t>Clinicians should involve patients in the decision-making process regarding initiation of ART and which regimen is most likely to result in adherence. The patient should make the final decision of whether and when to initiate ART. (A3)</a:t>
            </a:r>
          </a:p>
        </p:txBody>
      </p:sp>
      <p:sp>
        <p:nvSpPr>
          <p:cNvPr id="4" name="Footer Placeholder 3">
            <a:extLst>
              <a:ext uri="{FF2B5EF4-FFF2-40B4-BE49-F238E27FC236}">
                <a16:creationId xmlns:a16="http://schemas.microsoft.com/office/drawing/2014/main" id="{C922FB41-4743-41DE-8C34-CCDE33AA146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28250CFE-F314-4BD1-80DA-F23CE6868A1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B60260C-E846-4F48-BB1D-BA031650FD0F}"/>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978749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EEFE4-B857-47C3-9BDF-40605D29DF96}"/>
              </a:ext>
            </a:extLst>
          </p:cNvPr>
          <p:cNvSpPr>
            <a:spLocks noGrp="1"/>
          </p:cNvSpPr>
          <p:nvPr>
            <p:ph type="title"/>
          </p:nvPr>
        </p:nvSpPr>
        <p:spPr/>
        <p:txBody>
          <a:bodyPr/>
          <a:lstStyle/>
          <a:p>
            <a:r>
              <a:rPr lang="en-US" dirty="0"/>
              <a:t>Recommendations:</a:t>
            </a:r>
            <a:br>
              <a:rPr lang="en-US" dirty="0"/>
            </a:br>
            <a:r>
              <a:rPr lang="en-US" dirty="0"/>
              <a:t>Rationale for Rapid ART Initiation</a:t>
            </a:r>
            <a:r>
              <a:rPr lang="en-US" b="0" i="1" dirty="0"/>
              <a:t>, continued</a:t>
            </a:r>
            <a:endParaRPr lang="en-US" dirty="0"/>
          </a:p>
        </p:txBody>
      </p:sp>
      <p:sp>
        <p:nvSpPr>
          <p:cNvPr id="3" name="Content Placeholder 2">
            <a:extLst>
              <a:ext uri="{FF2B5EF4-FFF2-40B4-BE49-F238E27FC236}">
                <a16:creationId xmlns:a16="http://schemas.microsoft.com/office/drawing/2014/main" id="{243512D9-A98A-47A7-B753-0824BD5F0F06}"/>
              </a:ext>
            </a:extLst>
          </p:cNvPr>
          <p:cNvSpPr>
            <a:spLocks noGrp="1"/>
          </p:cNvSpPr>
          <p:nvPr>
            <p:ph idx="1"/>
          </p:nvPr>
        </p:nvSpPr>
        <p:spPr/>
        <p:txBody>
          <a:bodyPr/>
          <a:lstStyle/>
          <a:p>
            <a:r>
              <a:rPr lang="en-US" dirty="0"/>
              <a:t>If the patient understands the benefits of rapid initiation but declines ART, then initiation should be revisited as soon as possible.</a:t>
            </a:r>
          </a:p>
          <a:p>
            <a:r>
              <a:rPr lang="en-US" dirty="0"/>
              <a:t>In patients with advanced HIV (or AIDS), ART should be initiated even if barriers to adherence are present. In these cases, referrals to specialized adherence programs should be made for intensified adherence support. (A2)</a:t>
            </a:r>
          </a:p>
          <a:p>
            <a:r>
              <a:rPr lang="en-US" dirty="0"/>
              <a:t>After ART has been initiated, response to therapy should be monitored by, or in consultation with, a clinician with experience in managing ART. (A2)</a:t>
            </a:r>
          </a:p>
        </p:txBody>
      </p:sp>
      <p:sp>
        <p:nvSpPr>
          <p:cNvPr id="4" name="Footer Placeholder 3">
            <a:extLst>
              <a:ext uri="{FF2B5EF4-FFF2-40B4-BE49-F238E27FC236}">
                <a16:creationId xmlns:a16="http://schemas.microsoft.com/office/drawing/2014/main" id="{DDADD3AC-C3C5-4BBE-B067-2B3F2477602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F1CA58A-BE88-4FB4-B336-B51BE6D2752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75266E63-F3C0-431A-8D0B-372A32794AD6}"/>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593804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701A4-B20E-4CCD-8990-F03E8191D320}"/>
              </a:ext>
            </a:extLst>
          </p:cNvPr>
          <p:cNvSpPr>
            <a:spLocks noGrp="1"/>
          </p:cNvSpPr>
          <p:nvPr>
            <p:ph type="title"/>
          </p:nvPr>
        </p:nvSpPr>
        <p:spPr/>
        <p:txBody>
          <a:bodyPr/>
          <a:lstStyle/>
          <a:p>
            <a:r>
              <a:rPr lang="en-US" dirty="0"/>
              <a:t>Key Points:</a:t>
            </a:r>
            <a:br>
              <a:rPr lang="en-US" dirty="0"/>
            </a:br>
            <a:r>
              <a:rPr lang="en-US" dirty="0"/>
              <a:t>Rationale for Rapid ART Initiation</a:t>
            </a:r>
          </a:p>
        </p:txBody>
      </p:sp>
      <p:sp>
        <p:nvSpPr>
          <p:cNvPr id="3" name="Content Placeholder 2">
            <a:extLst>
              <a:ext uri="{FF2B5EF4-FFF2-40B4-BE49-F238E27FC236}">
                <a16:creationId xmlns:a16="http://schemas.microsoft.com/office/drawing/2014/main" id="{266286F5-ACBD-4B3D-95CB-892DD4239D2E}"/>
              </a:ext>
            </a:extLst>
          </p:cNvPr>
          <p:cNvSpPr>
            <a:spLocks noGrp="1"/>
          </p:cNvSpPr>
          <p:nvPr>
            <p:ph idx="1"/>
          </p:nvPr>
        </p:nvSpPr>
        <p:spPr/>
        <p:txBody>
          <a:bodyPr/>
          <a:lstStyle/>
          <a:p>
            <a:r>
              <a:rPr lang="en-US" dirty="0"/>
              <a:t>Rapid ART initiation, the standard of care in New York State, is efficacious, safe, and highly acceptable, with few patients declining the offer of immediate ART.</a:t>
            </a:r>
          </a:p>
          <a:p>
            <a:r>
              <a:rPr lang="en-US" dirty="0"/>
              <a:t>Patients with active substance use, untreated mental health conditions, immigration issues, or unstable housing deserve the highest standard of HIV care, including the option of rapid initiation of ART. Potential barriers to medication adherence and care continuity can be addressed with appropriate counseling and linkage to support services.</a:t>
            </a:r>
          </a:p>
        </p:txBody>
      </p:sp>
      <p:sp>
        <p:nvSpPr>
          <p:cNvPr id="4" name="Footer Placeholder 3">
            <a:extLst>
              <a:ext uri="{FF2B5EF4-FFF2-40B4-BE49-F238E27FC236}">
                <a16:creationId xmlns:a16="http://schemas.microsoft.com/office/drawing/2014/main" id="{3A93EEBF-B604-41B6-93DC-11E0D6DCD1DB}"/>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CB4D05D7-BB87-4D6B-A5BF-4B597EA419EB}"/>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FB9792E-AABD-4759-97F1-E6CD31122A87}"/>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175652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64396-ACB8-4D09-8902-A1EB14C124B8}"/>
              </a:ext>
            </a:extLst>
          </p:cNvPr>
          <p:cNvSpPr>
            <a:spLocks noGrp="1"/>
          </p:cNvSpPr>
          <p:nvPr>
            <p:ph type="title"/>
          </p:nvPr>
        </p:nvSpPr>
        <p:spPr/>
        <p:txBody>
          <a:bodyPr/>
          <a:lstStyle/>
          <a:p>
            <a:r>
              <a:rPr lang="en-US" dirty="0"/>
              <a:t>Recommendations:</a:t>
            </a:r>
            <a:br>
              <a:rPr lang="en-US" dirty="0"/>
            </a:br>
            <a:r>
              <a:rPr lang="en-US" dirty="0"/>
              <a:t>Counseling and Education Before Initiating ART</a:t>
            </a:r>
          </a:p>
        </p:txBody>
      </p:sp>
      <p:sp>
        <p:nvSpPr>
          <p:cNvPr id="3" name="Content Placeholder 2">
            <a:extLst>
              <a:ext uri="{FF2B5EF4-FFF2-40B4-BE49-F238E27FC236}">
                <a16:creationId xmlns:a16="http://schemas.microsoft.com/office/drawing/2014/main" id="{493611C7-AB9B-4C6C-83F2-1985CD78CBEF}"/>
              </a:ext>
            </a:extLst>
          </p:cNvPr>
          <p:cNvSpPr>
            <a:spLocks noGrp="1"/>
          </p:cNvSpPr>
          <p:nvPr>
            <p:ph idx="1"/>
          </p:nvPr>
        </p:nvSpPr>
        <p:spPr/>
        <p:txBody>
          <a:bodyPr>
            <a:normAutofit fontScale="92500" lnSpcReduction="10000"/>
          </a:bodyPr>
          <a:lstStyle/>
          <a:p>
            <a:r>
              <a:rPr lang="en-US" dirty="0"/>
              <a:t>Counseling and education should include the following:</a:t>
            </a:r>
          </a:p>
          <a:p>
            <a:pPr lvl="1"/>
            <a:r>
              <a:rPr lang="en-US" dirty="0"/>
              <a:t>Basic education about HIV, CD4 cells, viral load, and resistance. (A3)</a:t>
            </a:r>
          </a:p>
          <a:p>
            <a:pPr lvl="1"/>
            <a:r>
              <a:rPr lang="en-US" dirty="0"/>
              <a:t>Available treatment options and potential risks and benefits of therapy. (A3)</a:t>
            </a:r>
          </a:p>
          <a:p>
            <a:pPr lvl="1"/>
            <a:r>
              <a:rPr lang="en-US" dirty="0"/>
              <a:t>The need for strict adherence to avoid the development of viral drug resistance. (A2) </a:t>
            </a:r>
          </a:p>
          <a:p>
            <a:pPr lvl="1"/>
            <a:r>
              <a:rPr lang="en-US" dirty="0"/>
              <a:t>Use of safer-sex practices and avoidance of needle-sharing activity, regardless of viral load, to prevent HIV transmission or superinfection. (A3)</a:t>
            </a:r>
          </a:p>
          <a:p>
            <a:r>
              <a:rPr lang="en-US" dirty="0"/>
              <a:t>Clinicians should involve the patient in the decision-making process regarding initiation of ART. (A3)</a:t>
            </a:r>
          </a:p>
        </p:txBody>
      </p:sp>
      <p:sp>
        <p:nvSpPr>
          <p:cNvPr id="4" name="Footer Placeholder 3">
            <a:extLst>
              <a:ext uri="{FF2B5EF4-FFF2-40B4-BE49-F238E27FC236}">
                <a16:creationId xmlns:a16="http://schemas.microsoft.com/office/drawing/2014/main" id="{D04D280B-F1EE-4A89-8E38-0280520AB3C4}"/>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E924506F-2962-4F48-82CF-F9C137CCA4A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5F5AEC82-ECBC-4458-9B7D-63B3C337A53C}"/>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3280183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DC7F5-34DA-4DE2-A7C5-76E0C2B63507}"/>
              </a:ext>
            </a:extLst>
          </p:cNvPr>
          <p:cNvSpPr>
            <a:spLocks noGrp="1"/>
          </p:cNvSpPr>
          <p:nvPr>
            <p:ph type="title"/>
          </p:nvPr>
        </p:nvSpPr>
        <p:spPr/>
        <p:txBody>
          <a:bodyPr/>
          <a:lstStyle/>
          <a:p>
            <a:r>
              <a:rPr lang="en-US" dirty="0"/>
              <a:t>Recommendations:</a:t>
            </a:r>
            <a:br>
              <a:rPr lang="en-US" dirty="0"/>
            </a:br>
            <a:r>
              <a:rPr lang="en-US" dirty="0"/>
              <a:t>Protocol for Rapid ART Initiation</a:t>
            </a:r>
          </a:p>
        </p:txBody>
      </p:sp>
      <p:sp>
        <p:nvSpPr>
          <p:cNvPr id="3" name="Content Placeholder 2">
            <a:extLst>
              <a:ext uri="{FF2B5EF4-FFF2-40B4-BE49-F238E27FC236}">
                <a16:creationId xmlns:a16="http://schemas.microsoft.com/office/drawing/2014/main" id="{E01CC62D-6027-4D67-ABAA-AA455EE800C3}"/>
              </a:ext>
            </a:extLst>
          </p:cNvPr>
          <p:cNvSpPr>
            <a:spLocks noGrp="1"/>
          </p:cNvSpPr>
          <p:nvPr>
            <p:ph idx="1"/>
          </p:nvPr>
        </p:nvSpPr>
        <p:spPr/>
        <p:txBody>
          <a:bodyPr>
            <a:normAutofit fontScale="92500" lnSpcReduction="10000"/>
          </a:bodyPr>
          <a:lstStyle/>
          <a:p>
            <a:r>
              <a:rPr lang="en-US" dirty="0"/>
              <a:t>To determine whether a patient is a candidate for rapid ART initiation, the clinician should confirm that the individual has any of the following (A1):</a:t>
            </a:r>
          </a:p>
          <a:p>
            <a:pPr lvl="1"/>
            <a:r>
              <a:rPr lang="en-US" dirty="0"/>
              <a:t>A reactive point-of-care HIV test result, or confirmed HIV diagnosis, or suspected acute HIV infection, or known HIV infection, and</a:t>
            </a:r>
          </a:p>
          <a:p>
            <a:pPr lvl="1"/>
            <a:r>
              <a:rPr lang="en-US" dirty="0"/>
              <a:t>No prior ART (i.e., treatment naive) or limited prior use of antiretroviral medications, and</a:t>
            </a:r>
          </a:p>
          <a:p>
            <a:pPr lvl="1"/>
            <a:r>
              <a:rPr lang="en-US" dirty="0"/>
              <a:t>No medical conditions or opportunistic infections that require deferral of rapid ART initiation, including suspected cryptococcal or tuberculous meningitis.</a:t>
            </a:r>
          </a:p>
          <a:p>
            <a:r>
              <a:rPr lang="en-US" dirty="0"/>
              <a:t>Clinicians should perform baseline laboratory testing listed in </a:t>
            </a:r>
            <a:r>
              <a:rPr lang="en-US" i="1" dirty="0"/>
              <a:t>Baseline Laboratory Testing Checklist</a:t>
            </a:r>
            <a:r>
              <a:rPr lang="en-US" dirty="0"/>
              <a:t> for all patients who are initiating ART immediately; ART can be started while awaiting laboratory test results. (A3)</a:t>
            </a:r>
          </a:p>
        </p:txBody>
      </p:sp>
      <p:sp>
        <p:nvSpPr>
          <p:cNvPr id="4" name="Footer Placeholder 3">
            <a:extLst>
              <a:ext uri="{FF2B5EF4-FFF2-40B4-BE49-F238E27FC236}">
                <a16:creationId xmlns:a16="http://schemas.microsoft.com/office/drawing/2014/main" id="{C5C6EA99-E065-47FD-9D5D-765410373F78}"/>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E99BC7B-7FE8-445C-A7C8-72BC7DFD26E4}"/>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2BC1C90-4DB2-4D18-9591-736F3E62AF7A}"/>
              </a:ext>
            </a:extLst>
          </p:cNvPr>
          <p:cNvSpPr>
            <a:spLocks noGrp="1"/>
          </p:cNvSpPr>
          <p:nvPr>
            <p:ph type="dt" sz="half" idx="2"/>
          </p:nvPr>
        </p:nvSpPr>
        <p:spPr/>
        <p:txBody>
          <a:bodyPr/>
          <a:lstStyle/>
          <a:p>
            <a:r>
              <a:rPr lang="en-US"/>
              <a:t>AUGUST 2022</a:t>
            </a:r>
            <a:endParaRPr lang="en-US" dirty="0"/>
          </a:p>
        </p:txBody>
      </p:sp>
    </p:spTree>
    <p:extLst>
      <p:ext uri="{BB962C8B-B14F-4D97-AF65-F5344CB8AC3E}">
        <p14:creationId xmlns:p14="http://schemas.microsoft.com/office/powerpoint/2010/main" val="2486313465"/>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3332</Words>
  <Application>Microsoft Office PowerPoint</Application>
  <PresentationFormat>Widescreen</PresentationFormat>
  <Paragraphs>278</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Content</vt:lpstr>
      <vt:lpstr>PowerPoint Presentation</vt:lpstr>
      <vt:lpstr>Purpose of This Guideline</vt:lpstr>
      <vt:lpstr>Recommendation: Benefits and Risks of ART</vt:lpstr>
      <vt:lpstr>Recommendations: Rationale for Rapid ART Initiation</vt:lpstr>
      <vt:lpstr>Recommendations: Rationale for Rapid ART Initiation, continued</vt:lpstr>
      <vt:lpstr>Recommendations: Rationale for Rapid ART Initiation, continued</vt:lpstr>
      <vt:lpstr>Key Points: Rationale for Rapid ART Initiation</vt:lpstr>
      <vt:lpstr>Recommendations: Counseling and Education Before Initiating ART</vt:lpstr>
      <vt:lpstr>Recommendations: Protocol for Rapid ART Initiation</vt:lpstr>
      <vt:lpstr>Selected Good Practice Reminders: Protocol for Rapid ART Initiation</vt:lpstr>
      <vt:lpstr>Protocol for Rapid ART Initiation</vt:lpstr>
      <vt:lpstr>Key Point: Reactive HIV Screening Test Result</vt:lpstr>
      <vt:lpstr>Key Point: Health Literacy</vt:lpstr>
      <vt:lpstr>Resources: Health Literacy</vt:lpstr>
      <vt:lpstr>Medical History Checklist</vt:lpstr>
      <vt:lpstr>Baseline Laboratory Testing Checklist</vt:lpstr>
      <vt:lpstr>Recommendations: General Principles in  Choosing a Regimen for Rapid ART Initiation</vt:lpstr>
      <vt:lpstr>Recommendations: General Principles in  Choosing a Regimen for Rapid ART Initiation, continued</vt:lpstr>
      <vt:lpstr>Selected Good Practice Reminders: General Principles in Choosing a Regimen for Rapid ART Initiation</vt:lpstr>
      <vt:lpstr>Preferred and Alternative Regimens for  Rapid ART Initiation in Nonpregnant Adults</vt:lpstr>
      <vt:lpstr>Preferred and Alternative Regimens for  Rapid ART Initiation in Nonpregnant Adults, continued</vt:lpstr>
      <vt:lpstr>Preferred and Alternative Regimens for  Rapid ART Initiation in Nonpregnant Adults, continued</vt:lpstr>
      <vt:lpstr>Preferred and Alternative Regimens for  Rapid ART Initiation in Nonpregnant Adults, continued</vt:lpstr>
      <vt:lpstr>Preferred Regimens for Rapid ART Initiation in Pregnant Adults</vt:lpstr>
      <vt:lpstr>Preferred Regimens for Rapid ART Initiation in Pregnant Adults, continued</vt:lpstr>
      <vt:lpstr>Recommendations: Long-Term Nonprogressors and Elite Controllers</vt:lpstr>
      <vt:lpstr>Recommendations: Patients With Acute Opportunistic Infections</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22</cp:revision>
  <dcterms:created xsi:type="dcterms:W3CDTF">2022-05-26T16:37:43Z</dcterms:created>
  <dcterms:modified xsi:type="dcterms:W3CDTF">2022-11-10T15:03:13Z</dcterms:modified>
</cp:coreProperties>
</file>